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7"/>
  </p:sldMasterIdLst>
  <p:notesMasterIdLst>
    <p:notesMasterId r:id="rId93"/>
  </p:notesMasterIdLst>
  <p:handoutMasterIdLst>
    <p:handoutMasterId r:id="rId94"/>
  </p:handoutMasterIdLst>
  <p:sldIdLst>
    <p:sldId id="260" r:id="rId8"/>
    <p:sldId id="282" r:id="rId9"/>
    <p:sldId id="283" r:id="rId10"/>
    <p:sldId id="261" r:id="rId11"/>
    <p:sldId id="262" r:id="rId12"/>
    <p:sldId id="266" r:id="rId13"/>
    <p:sldId id="264" r:id="rId14"/>
    <p:sldId id="265" r:id="rId15"/>
    <p:sldId id="293" r:id="rId16"/>
    <p:sldId id="280" r:id="rId17"/>
    <p:sldId id="274" r:id="rId18"/>
    <p:sldId id="281" r:id="rId19"/>
    <p:sldId id="308" r:id="rId20"/>
    <p:sldId id="349" r:id="rId21"/>
    <p:sldId id="348" r:id="rId22"/>
    <p:sldId id="344" r:id="rId23"/>
    <p:sldId id="353" r:id="rId24"/>
    <p:sldId id="284" r:id="rId25"/>
    <p:sldId id="285" r:id="rId26"/>
    <p:sldId id="287" r:id="rId27"/>
    <p:sldId id="288" r:id="rId28"/>
    <p:sldId id="289" r:id="rId29"/>
    <p:sldId id="257" r:id="rId30"/>
    <p:sldId id="268" r:id="rId31"/>
    <p:sldId id="296" r:id="rId32"/>
    <p:sldId id="297" r:id="rId33"/>
    <p:sldId id="294" r:id="rId34"/>
    <p:sldId id="319" r:id="rId35"/>
    <p:sldId id="326" r:id="rId36"/>
    <p:sldId id="345" r:id="rId37"/>
    <p:sldId id="331" r:id="rId38"/>
    <p:sldId id="354" r:id="rId39"/>
    <p:sldId id="269" r:id="rId40"/>
    <p:sldId id="295" r:id="rId41"/>
    <p:sldId id="355" r:id="rId42"/>
    <p:sldId id="290" r:id="rId43"/>
    <p:sldId id="330" r:id="rId44"/>
    <p:sldId id="276" r:id="rId45"/>
    <p:sldId id="307" r:id="rId46"/>
    <p:sldId id="315" r:id="rId47"/>
    <p:sldId id="317" r:id="rId48"/>
    <p:sldId id="335" r:id="rId49"/>
    <p:sldId id="318" r:id="rId50"/>
    <p:sldId id="320" r:id="rId51"/>
    <p:sldId id="321" r:id="rId52"/>
    <p:sldId id="316" r:id="rId53"/>
    <p:sldId id="325" r:id="rId54"/>
    <p:sldId id="340" r:id="rId55"/>
    <p:sldId id="332" r:id="rId56"/>
    <p:sldId id="336" r:id="rId57"/>
    <p:sldId id="291" r:id="rId58"/>
    <p:sldId id="341" r:id="rId59"/>
    <p:sldId id="292" r:id="rId60"/>
    <p:sldId id="337" r:id="rId61"/>
    <p:sldId id="322" r:id="rId62"/>
    <p:sldId id="360" r:id="rId63"/>
    <p:sldId id="351" r:id="rId64"/>
    <p:sldId id="352" r:id="rId65"/>
    <p:sldId id="358" r:id="rId66"/>
    <p:sldId id="359" r:id="rId67"/>
    <p:sldId id="327" r:id="rId68"/>
    <p:sldId id="363" r:id="rId69"/>
    <p:sldId id="305" r:id="rId70"/>
    <p:sldId id="306" r:id="rId71"/>
    <p:sldId id="310" r:id="rId72"/>
    <p:sldId id="329" r:id="rId73"/>
    <p:sldId id="300" r:id="rId74"/>
    <p:sldId id="302" r:id="rId75"/>
    <p:sldId id="303" r:id="rId76"/>
    <p:sldId id="333" r:id="rId77"/>
    <p:sldId id="334" r:id="rId78"/>
    <p:sldId id="309" r:id="rId79"/>
    <p:sldId id="301" r:id="rId80"/>
    <p:sldId id="357" r:id="rId81"/>
    <p:sldId id="365" r:id="rId82"/>
    <p:sldId id="362" r:id="rId83"/>
    <p:sldId id="267" r:id="rId84"/>
    <p:sldId id="356" r:id="rId85"/>
    <p:sldId id="313" r:id="rId86"/>
    <p:sldId id="314" r:id="rId87"/>
    <p:sldId id="364" r:id="rId88"/>
    <p:sldId id="277" r:id="rId89"/>
    <p:sldId id="346" r:id="rId90"/>
    <p:sldId id="361" r:id="rId91"/>
    <p:sldId id="366" r:id="rId92"/>
  </p:sldIdLst>
  <p:sldSz cx="12190413" cy="6858000"/>
  <p:notesSz cx="6858000" cy="9144000"/>
  <p:custDataLst>
    <p:tags r:id="rId95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mans Savcisens" initials="GS" lastIdx="2" clrIdx="0">
    <p:extLst>
      <p:ext uri="{19B8F6BF-5375-455C-9EA6-DF929625EA0E}">
        <p15:presenceInfo xmlns:p15="http://schemas.microsoft.com/office/powerpoint/2012/main" userId="S::gersa@dtu.dk::8934bffe-5c28-44b3-a62a-558f582d50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A770"/>
    <a:srgbClr val="9DDB73"/>
    <a:srgbClr val="F3796F"/>
    <a:srgbClr val="FF6600"/>
    <a:srgbClr val="2F3EEA"/>
    <a:srgbClr val="FFFFFF"/>
    <a:srgbClr val="990000"/>
    <a:srgbClr val="000000"/>
    <a:srgbClr val="FF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976" autoAdjust="0"/>
  </p:normalViewPr>
  <p:slideViewPr>
    <p:cSldViewPr showGuides="1">
      <p:cViewPr varScale="1">
        <p:scale>
          <a:sx n="75" d="100"/>
          <a:sy n="75" d="100"/>
        </p:scale>
        <p:origin x="77" y="2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customXml" Target="../customXml/item5.xml"/><Relationship Id="rId90" Type="http://schemas.openxmlformats.org/officeDocument/2006/relationships/slide" Target="slides/slide83.xml"/><Relationship Id="rId95" Type="http://schemas.openxmlformats.org/officeDocument/2006/relationships/tags" Target="tags/tag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handoutMaster" Target="handoutMasters/handoutMaster1.xml"/><Relationship Id="rId9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notesMaster" Target="notesMasters/notesMaster1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3T17:05:25.364"/>
    </inkml:context>
    <inkml:brush xml:id="br0">
      <inkml:brushProperty name="width" value="0.1" units="cm"/>
      <inkml:brushProperty name="height" value="0.1" units="cm"/>
      <inkml:brushProperty name="color" value="#2F3EEA"/>
      <inkml:brushProperty name="ignorePressure" value="1"/>
    </inkml:brush>
  </inkml:definitions>
  <inkml:trace contextRef="#ctx0" brushRef="#br0">1004 1956,'0'0,"0"0,0 0,2-2,19-13,1 0,0 1,1 2,1 0,0 1,22-6,36-8,39-5,446-99,-543 124,1004-238,13 26,-650 145,1188-236,-893 154,369-79,5 31,-789 158,-111 18,240-39,-12-16,-340 67,-33 6,-17 6,-8 2,-19 3,1 1,0 1,-13 5,16-4,-35 8</inkml:trace>
  <inkml:trace contextRef="#ctx0" brushRef="#br0" timeOffset="1211.64">1643 1174,'-16'2,"-1"1,1 1,0 0,0 1,0 1,0 1,1 0,-3 3,-27 17,-41 32,66-44,-135 97,-258 176,-213 68,482-279,136-72,15-8,23-9,-18 7,31-13,1 2,1 2,0 2,1 2,28-2,112-3,149 9,188 27,-439-16,1033 72,-1113-77,38 4,0-2,11-2,-48-1,0 1,0-1,0 1,0-2,3 0,-8 2,1 0,-1 0,1 0,-1-1,1 1,-1 0,0 0,1 0,-1-1,1 1,-1 0,0-1,1 1,-1 0,0-1,0 1,1 0,-1-1,0 1,0 0,1-1,-1 1,0-1,0 1,0-1,0 1,1-1,-1 1,0 0,0-1,-1 0,1 0,0 0,-1 0,1 1,0-1,-1 0,1 0,-1 0,1 1,-1-1,0 0,1 1,-1-1,0 0,-24-16,12 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Based on the ideas that come from NLP … we can take a sequence – human language…. Person with appropriate knowledge … </a:t>
            </a:r>
          </a:p>
          <a:p>
            <a:r>
              <a:rPr lang="en-GB" dirty="0"/>
              <a:t>The idea is similar … Assign meaning to terms, learn to predict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6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596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it ? We can use as part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56113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Click to edit Master subtitle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96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/>
              <a:t>Click to add title one line</a:t>
            </a:r>
            <a:endParaRPr lang="en-GB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2F3E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d294cdaa-5603-40bc-99f0-626ddb374e52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 Compute</a:t>
            </a:r>
          </a:p>
        </p:txBody>
      </p:sp>
      <p:sp>
        <p:nvSpPr>
          <p:cNvPr id="5" name="date" descr="{&quot;templafy&quot;:{&quot;id&quot;:&quot;8253ee35-e45c-4f91-82e2-292afa620414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10 August 2021</a:t>
            </a:r>
          </a:p>
        </p:txBody>
      </p:sp>
      <p:sp>
        <p:nvSpPr>
          <p:cNvPr id="7" name="text" descr="{&quot;templafy&quot;:{&quot;id&quot;:&quot;d5a1c756-4e88-4ed5-9850-94cda9157ae3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700" dirty="0">
                <a:solidFill>
                  <a:schemeClr val="bg1"/>
                </a:solidFill>
                <a:latin typeface="+mn-lt"/>
              </a:rPr>
              <a:t>Representation of Behaviour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2F3EEA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medium.com%2F%40hari4om%2Fword-embedding-d816f643140&amp;psig=AOvVaw0nGeHTGMynab8dlrOsHNfA&amp;ust=1613576158778000&amp;source=images&amp;cd=vfe&amp;ved=0CAMQjB1qFwoTCLjLrerd7u4CFQAAAAAdAAAAABA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man.ai/coursera-nlp/vector-spaces/" TargetMode="External"/><Relationship Id="rId4" Type="http://schemas.openxmlformats.org/officeDocument/2006/relationships/hyperlink" Target="https://towardsdatascience.com/how-to-gain-state-of-the-art-result-on-tabular-data-with-deep-learning-and-embedding-layers-d1eb6b83c52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renocon.com/confsize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lexplained.com/2017/12/29/attention-is-all-you-need-explained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doctors.practo.com%2Ficd-10-codes-important-doctors%2F&amp;psig=AOvVaw1oIUR-2RQqd0eOhZvqqOUY&amp;ust=1613576246565000&amp;source=images&amp;cd=vfe&amp;ved=0CAMQjB1qFwoTCJio-Ine7u4CFQAAAAAdAAAAABAD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Precision_and_recall" TargetMode="Externa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see-rodin.fr/en/musee/collections/galerie-des-themes/must-see-masterpieces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Representation of</a:t>
            </a:r>
            <a:br>
              <a:rPr lang="en-GB" dirty="0"/>
            </a:br>
            <a:r>
              <a:rPr lang="en-GB" dirty="0"/>
              <a:t>Behaviour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Transformers for Life Event Sequences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5995EB-10E4-4119-B468-5CD7D10A09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2565BA-8629-4F9E-83FC-03B151F131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818" b="21259"/>
          <a:stretch/>
        </p:blipFill>
        <p:spPr>
          <a:xfrm>
            <a:off x="2422798" y="227580"/>
            <a:ext cx="1440160" cy="619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EF8E8C-1483-40BA-B5ED-B1908158E7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188640"/>
            <a:ext cx="1251024" cy="650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3C4565-5EB7-4458-8CA7-09EF633956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02" y="466219"/>
            <a:ext cx="2078521" cy="280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103FD8-5FD5-44B6-94D0-FF0BBEF4609D}"/>
              </a:ext>
            </a:extLst>
          </p:cNvPr>
          <p:cNvSpPr txBox="1"/>
          <p:nvPr/>
        </p:nvSpPr>
        <p:spPr>
          <a:xfrm>
            <a:off x="6861528" y="6021288"/>
            <a:ext cx="4861222" cy="58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432"/>
              </a:spcBef>
            </a:pPr>
            <a:r>
              <a:rPr lang="en-US" sz="1050" i="1" dirty="0">
                <a:solidFill>
                  <a:schemeClr val="bg1"/>
                </a:solidFill>
                <a:latin typeface="+mn-lt"/>
              </a:rPr>
              <a:t>Anna Rogers (Post-Doctoral Associate, KU)</a:t>
            </a:r>
          </a:p>
          <a:p>
            <a:pPr algn="l">
              <a:spcBef>
                <a:spcPts val="432"/>
              </a:spcBef>
            </a:pPr>
            <a:r>
              <a:rPr lang="en-US" sz="1050" i="1" dirty="0">
                <a:solidFill>
                  <a:schemeClr val="bg1"/>
                </a:solidFill>
                <a:latin typeface="+mn-lt"/>
              </a:rPr>
              <a:t>Germans Savcisens (PhD Fellow, DTU)</a:t>
            </a:r>
          </a:p>
          <a:p>
            <a:pPr algn="l">
              <a:spcBef>
                <a:spcPts val="432"/>
              </a:spcBef>
            </a:pPr>
            <a:endParaRPr lang="en-US" sz="1050" i="1" dirty="0">
              <a:solidFill>
                <a:schemeClr val="bg1"/>
              </a:solidFill>
              <a:latin typeface="+mn-lt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4522" r="32227" b="78087"/>
          <a:stretch/>
        </p:blipFill>
        <p:spPr>
          <a:xfrm>
            <a:off x="118542" y="4293096"/>
            <a:ext cx="6590174" cy="360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Disease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408712" cy="1484669"/>
          </a:xfrm>
        </p:spPr>
        <p:txBody>
          <a:bodyPr/>
          <a:lstStyle/>
          <a:p>
            <a:r>
              <a:rPr lang="en-GB" dirty="0"/>
              <a:t>Used three scenarios for prediction of 301 diagnoses:</a:t>
            </a:r>
          </a:p>
          <a:p>
            <a:pPr lvl="1"/>
            <a:r>
              <a:rPr lang="en-GB" b="1" dirty="0"/>
              <a:t>T1</a:t>
            </a:r>
            <a:r>
              <a:rPr lang="en-GB" dirty="0"/>
              <a:t> (next visit)</a:t>
            </a:r>
          </a:p>
          <a:p>
            <a:pPr lvl="1"/>
            <a:r>
              <a:rPr lang="en-GB" b="1" dirty="0"/>
              <a:t>T2</a:t>
            </a:r>
            <a:r>
              <a:rPr lang="en-GB" dirty="0"/>
              <a:t> (next 6 months)</a:t>
            </a:r>
          </a:p>
          <a:p>
            <a:pPr lvl="1"/>
            <a:r>
              <a:rPr lang="en-GB" b="1" dirty="0"/>
              <a:t>T3</a:t>
            </a:r>
            <a:r>
              <a:rPr lang="en-GB" dirty="0"/>
              <a:t> (next 12 months)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6" t="77039" r="32140" b="14264"/>
          <a:stretch/>
        </p:blipFill>
        <p:spPr>
          <a:xfrm>
            <a:off x="118542" y="4653136"/>
            <a:ext cx="6590174" cy="42366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3917685" y="3933056"/>
            <a:ext cx="0" cy="18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99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3773669" y="3618936"/>
            <a:ext cx="14138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b="1" dirty="0">
                <a:solidFill>
                  <a:schemeClr val="accent1"/>
                </a:solidFill>
                <a:latin typeface="+mn-lt"/>
              </a:rPr>
              <a:t>1. Random cut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749333" y="5157192"/>
            <a:ext cx="30963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749333" y="5219449"/>
            <a:ext cx="3077766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b="1" dirty="0">
                <a:solidFill>
                  <a:schemeClr val="accent2"/>
                </a:solidFill>
                <a:latin typeface="+mn-lt"/>
              </a:rPr>
              <a:t>2. Becomes the input to BEHRT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989693" y="5157192"/>
            <a:ext cx="2719023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61701" y="5219449"/>
            <a:ext cx="3274935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b="1" dirty="0">
                <a:solidFill>
                  <a:schemeClr val="accent3"/>
                </a:solidFill>
                <a:latin typeface="+mn-lt"/>
              </a:rPr>
              <a:t>3. Converts to multi-hot encoding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29548" y="5517232"/>
            <a:ext cx="321562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b="1" dirty="0">
                <a:solidFill>
                  <a:schemeClr val="accent3"/>
                </a:solidFill>
                <a:latin typeface="+mn-lt"/>
              </a:rPr>
              <a:t>y = [ 1, 1, 1, 0 ,0 ,0 ,0 ,0 ,0 ,1, …. ]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45529" y="4780329"/>
            <a:ext cx="516167" cy="169277"/>
          </a:xfrm>
          <a:prstGeom prst="rect">
            <a:avLst/>
          </a:prstGeom>
          <a:solidFill>
            <a:srgbClr val="E9F7FF"/>
          </a:solidFill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100" dirty="0">
                <a:latin typeface="+mn-lt"/>
              </a:rPr>
              <a:t>[D0, D9]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534" y="912485"/>
            <a:ext cx="1898678" cy="260363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auto">
          <a:xfrm flipV="1">
            <a:off x="9176951" y="3589840"/>
            <a:ext cx="216024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8903518" y="3846177"/>
            <a:ext cx="228456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i="1" u="sng" dirty="0">
                <a:latin typeface="+mn-lt"/>
              </a:rPr>
              <a:t>Prediction on the patient embedding</a:t>
            </a:r>
            <a:endParaRPr lang="en-US" i="1" u="sng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44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A1BF5-6939-49C7-A0AB-87009C7CF2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Theory Behind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BBFE4-1385-4CD1-9AC1-35DCCC1B67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FEEC1-68DD-4ECB-9F08-E15D3D61E4D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BB2F1-C842-41B1-BA35-85D5D1294C1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85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Embeddings 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098" name="Picture 2" descr="Image result for word embedding examp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91" r="156"/>
          <a:stretch/>
        </p:blipFill>
        <p:spPr bwMode="auto">
          <a:xfrm>
            <a:off x="1810730" y="2937574"/>
            <a:ext cx="8568952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94606" y="1628800"/>
            <a:ext cx="9312374" cy="1440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Language is complicated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Machines cannot process words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We need to capture syntax, semantics, relationships etc.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dirty="0"/>
              <a:t>Solution</a:t>
            </a:r>
            <a:r>
              <a:rPr lang="en-GB" dirty="0"/>
              <a:t>: represent words with numbers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1207774" y="6237312"/>
            <a:ext cx="69890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900" dirty="0"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GB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124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81AD-F0F7-4061-A51C-4C157AD5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7B2E-FC53-4A5E-AF5B-1B6B62D1CE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1039C-41CF-4B76-978C-034EC3B85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A8A9E-8AC2-4D16-805A-71CF7EA0C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 t="3617" r="2789" b="3617"/>
          <a:stretch/>
        </p:blipFill>
        <p:spPr>
          <a:xfrm>
            <a:off x="5591150" y="2012454"/>
            <a:ext cx="5328592" cy="2592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70C42-7CCA-44E1-9ECD-6A0131681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7" t="6450" r="2330" b="11498"/>
          <a:stretch/>
        </p:blipFill>
        <p:spPr>
          <a:xfrm>
            <a:off x="1054646" y="2276872"/>
            <a:ext cx="3888432" cy="23042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6C34EA-92AC-435E-AF9C-C206857A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662" y="4869160"/>
            <a:ext cx="9312374" cy="1382086"/>
          </a:xfrm>
        </p:spPr>
        <p:txBody>
          <a:bodyPr/>
          <a:lstStyle/>
          <a:p>
            <a:pPr marL="0" indent="0">
              <a:buNone/>
            </a:pPr>
            <a:r>
              <a:rPr lang="en-GB" sz="1400" b="1" dirty="0"/>
              <a:t>We can employ different methods to create the word embeddings</a:t>
            </a:r>
            <a:r>
              <a:rPr lang="en-GB" sz="1400" dirty="0"/>
              <a:t>:</a:t>
            </a:r>
          </a:p>
          <a:p>
            <a:pPr marL="342900" indent="-342900">
              <a:buAutoNum type="arabicPeriod"/>
            </a:pPr>
            <a:r>
              <a:rPr lang="en-GB" sz="1400" b="1" dirty="0"/>
              <a:t>Manually</a:t>
            </a:r>
            <a:r>
              <a:rPr lang="en-GB" sz="1400" dirty="0"/>
              <a:t> assign values to each dimension (based on questionaries)</a:t>
            </a:r>
          </a:p>
          <a:p>
            <a:pPr marL="342900" indent="-342900">
              <a:buAutoNum type="arabicPeriod"/>
            </a:pPr>
            <a:r>
              <a:rPr lang="en-GB" sz="1400" b="1" dirty="0"/>
              <a:t>Frequency based</a:t>
            </a:r>
            <a:r>
              <a:rPr lang="en-GB" sz="1400" dirty="0"/>
              <a:t>: Count-Vectors, TF-IDF, N-grams</a:t>
            </a:r>
          </a:p>
          <a:p>
            <a:pPr marL="342900" indent="-342900">
              <a:buAutoNum type="arabicPeriod"/>
            </a:pPr>
            <a:r>
              <a:rPr lang="en-GB" sz="1400" b="1" dirty="0"/>
              <a:t>Prediction-based</a:t>
            </a:r>
            <a:r>
              <a:rPr lang="en-GB" sz="1400" dirty="0"/>
              <a:t>: </a:t>
            </a:r>
            <a:r>
              <a:rPr lang="en-GB" sz="1400" dirty="0" err="1"/>
              <a:t>SkipGram</a:t>
            </a:r>
            <a:r>
              <a:rPr lang="en-GB" sz="1400" dirty="0"/>
              <a:t>, CBOW, </a:t>
            </a:r>
            <a:r>
              <a:rPr lang="en-GB" sz="1400" dirty="0" err="1"/>
              <a:t>GLoVE</a:t>
            </a:r>
            <a:endParaRPr lang="en-GB" sz="1400" dirty="0"/>
          </a:p>
          <a:p>
            <a:pPr marL="342900" indent="-342900">
              <a:buFontTx/>
              <a:buAutoNum type="arabicPeriod"/>
            </a:pPr>
            <a:r>
              <a:rPr lang="en-GB" sz="1400" b="1" dirty="0"/>
              <a:t>Prediction-based (Task-specific)</a:t>
            </a:r>
            <a:r>
              <a:rPr lang="en-GB" sz="1400" dirty="0"/>
              <a:t>: a by-products of training ML algorithms (e.g. RNNs)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48CA0-E010-4961-B941-0BB111D0DEE9}"/>
              </a:ext>
            </a:extLst>
          </p:cNvPr>
          <p:cNvSpPr txBox="1"/>
          <p:nvPr/>
        </p:nvSpPr>
        <p:spPr>
          <a:xfrm>
            <a:off x="11007420" y="6183104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900" dirty="0"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9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AF6BE-D71D-4C3F-905A-3C6E55F6B341}"/>
              </a:ext>
            </a:extLst>
          </p:cNvPr>
          <p:cNvSpPr txBox="1"/>
          <p:nvPr/>
        </p:nvSpPr>
        <p:spPr>
          <a:xfrm>
            <a:off x="11007420" y="6355651"/>
            <a:ext cx="110345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900" dirty="0"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 II </a:t>
            </a:r>
            <a:endParaRPr lang="en-US" sz="9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7550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1D7B-89EA-444E-86E9-3EC9A90C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Boom in NLP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5AD64-85D2-4972-A48F-1CD0F57584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D0C7F-B271-4D6E-8562-F53190EAC5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cxnSp>
        <p:nvCxnSpPr>
          <p:cNvPr id="6" name="Google Shape;101;p19">
            <a:extLst>
              <a:ext uri="{FF2B5EF4-FFF2-40B4-BE49-F238E27FC236}">
                <a16:creationId xmlns:a16="http://schemas.microsoft.com/office/drawing/2014/main" id="{D14CCB1F-73EB-481A-86FB-C3861F24ADB1}"/>
              </a:ext>
            </a:extLst>
          </p:cNvPr>
          <p:cNvCxnSpPr>
            <a:cxnSpLocks/>
          </p:cNvCxnSpPr>
          <p:nvPr/>
        </p:nvCxnSpPr>
        <p:spPr>
          <a:xfrm>
            <a:off x="910630" y="3336619"/>
            <a:ext cx="10297144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Google Shape;103;p19">
            <a:extLst>
              <a:ext uri="{FF2B5EF4-FFF2-40B4-BE49-F238E27FC236}">
                <a16:creationId xmlns:a16="http://schemas.microsoft.com/office/drawing/2014/main" id="{B5AFE786-3B3F-4B8F-BBB9-1A7F28DF84E4}"/>
              </a:ext>
            </a:extLst>
          </p:cNvPr>
          <p:cNvSpPr txBox="1"/>
          <p:nvPr/>
        </p:nvSpPr>
        <p:spPr>
          <a:xfrm>
            <a:off x="1622544" y="3336619"/>
            <a:ext cx="699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1966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04;p19">
            <a:extLst>
              <a:ext uri="{FF2B5EF4-FFF2-40B4-BE49-F238E27FC236}">
                <a16:creationId xmlns:a16="http://schemas.microsoft.com/office/drawing/2014/main" id="{55027FC5-7C8B-4700-8561-4446B16A139D}"/>
              </a:ext>
            </a:extLst>
          </p:cNvPr>
          <p:cNvSpPr txBox="1"/>
          <p:nvPr/>
        </p:nvSpPr>
        <p:spPr>
          <a:xfrm>
            <a:off x="1016394" y="2924944"/>
            <a:ext cx="15195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Early AI work</a:t>
            </a:r>
            <a:endParaRPr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Google Shape;106;p19">
            <a:extLst>
              <a:ext uri="{FF2B5EF4-FFF2-40B4-BE49-F238E27FC236}">
                <a16:creationId xmlns:a16="http://schemas.microsoft.com/office/drawing/2014/main" id="{88E2E549-7416-4CC9-AC94-9AE7D0AF31FA}"/>
              </a:ext>
            </a:extLst>
          </p:cNvPr>
          <p:cNvSpPr txBox="1"/>
          <p:nvPr/>
        </p:nvSpPr>
        <p:spPr>
          <a:xfrm>
            <a:off x="7812559" y="3325869"/>
            <a:ext cx="699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2013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107;p19">
            <a:extLst>
              <a:ext uri="{FF2B5EF4-FFF2-40B4-BE49-F238E27FC236}">
                <a16:creationId xmlns:a16="http://schemas.microsoft.com/office/drawing/2014/main" id="{28E9F22B-F0C9-4F77-B239-8599AB77D919}"/>
              </a:ext>
            </a:extLst>
          </p:cNvPr>
          <p:cNvSpPr txBox="1"/>
          <p:nvPr/>
        </p:nvSpPr>
        <p:spPr>
          <a:xfrm>
            <a:off x="7344469" y="2592298"/>
            <a:ext cx="15774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Word2vec</a:t>
            </a:r>
            <a:endParaRPr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09;p19">
            <a:extLst>
              <a:ext uri="{FF2B5EF4-FFF2-40B4-BE49-F238E27FC236}">
                <a16:creationId xmlns:a16="http://schemas.microsoft.com/office/drawing/2014/main" id="{E119440F-F071-42CD-BF72-CECF9AD14CC0}"/>
              </a:ext>
            </a:extLst>
          </p:cNvPr>
          <p:cNvSpPr txBox="1"/>
          <p:nvPr/>
        </p:nvSpPr>
        <p:spPr>
          <a:xfrm>
            <a:off x="9340644" y="3291088"/>
            <a:ext cx="6999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"/>
                <a:ea typeface="Proxima Nova"/>
                <a:cs typeface="Proxima Nova"/>
                <a:sym typeface="Proxima Nova"/>
              </a:rPr>
              <a:t>2018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110;p19">
            <a:extLst>
              <a:ext uri="{FF2B5EF4-FFF2-40B4-BE49-F238E27FC236}">
                <a16:creationId xmlns:a16="http://schemas.microsoft.com/office/drawing/2014/main" id="{647CBF59-963D-47FD-9113-B53327C84777}"/>
              </a:ext>
            </a:extLst>
          </p:cNvPr>
          <p:cNvSpPr txBox="1"/>
          <p:nvPr/>
        </p:nvSpPr>
        <p:spPr>
          <a:xfrm>
            <a:off x="8985118" y="2668358"/>
            <a:ext cx="2949334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Contextualized representations</a:t>
            </a:r>
            <a:endParaRPr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111;p19">
            <a:extLst>
              <a:ext uri="{FF2B5EF4-FFF2-40B4-BE49-F238E27FC236}">
                <a16:creationId xmlns:a16="http://schemas.microsoft.com/office/drawing/2014/main" id="{19455091-13C9-472F-A8C7-CE135764FF50}"/>
              </a:ext>
            </a:extLst>
          </p:cNvPr>
          <p:cNvSpPr txBox="1"/>
          <p:nvPr/>
        </p:nvSpPr>
        <p:spPr>
          <a:xfrm>
            <a:off x="3289794" y="3347369"/>
            <a:ext cx="707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1980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Google Shape;112;p19">
            <a:extLst>
              <a:ext uri="{FF2B5EF4-FFF2-40B4-BE49-F238E27FC236}">
                <a16:creationId xmlns:a16="http://schemas.microsoft.com/office/drawing/2014/main" id="{CC02E8A6-E190-48AF-832E-3595446BFE5D}"/>
              </a:ext>
            </a:extLst>
          </p:cNvPr>
          <p:cNvSpPr txBox="1"/>
          <p:nvPr/>
        </p:nvSpPr>
        <p:spPr>
          <a:xfrm>
            <a:off x="5423394" y="3347369"/>
            <a:ext cx="707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113;p19">
            <a:extLst>
              <a:ext uri="{FF2B5EF4-FFF2-40B4-BE49-F238E27FC236}">
                <a16:creationId xmlns:a16="http://schemas.microsoft.com/office/drawing/2014/main" id="{06A82B89-E795-4494-9C96-BF39C94226BE}"/>
              </a:ext>
            </a:extLst>
          </p:cNvPr>
          <p:cNvSpPr txBox="1"/>
          <p:nvPr/>
        </p:nvSpPr>
        <p:spPr>
          <a:xfrm>
            <a:off x="6871194" y="3347369"/>
            <a:ext cx="707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2012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114;p19">
            <a:extLst>
              <a:ext uri="{FF2B5EF4-FFF2-40B4-BE49-F238E27FC236}">
                <a16:creationId xmlns:a16="http://schemas.microsoft.com/office/drawing/2014/main" id="{F5A8C6FB-622C-4092-998F-E86A98299BD8}"/>
              </a:ext>
            </a:extLst>
          </p:cNvPr>
          <p:cNvSpPr txBox="1"/>
          <p:nvPr/>
        </p:nvSpPr>
        <p:spPr>
          <a:xfrm>
            <a:off x="6814394" y="2916669"/>
            <a:ext cx="135902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ImageNet</a:t>
            </a:r>
            <a:endParaRPr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" name="Google Shape;115;p19">
            <a:extLst>
              <a:ext uri="{FF2B5EF4-FFF2-40B4-BE49-F238E27FC236}">
                <a16:creationId xmlns:a16="http://schemas.microsoft.com/office/drawing/2014/main" id="{2EB2779F-1DF0-43AD-9B21-98F7F594D883}"/>
              </a:ext>
            </a:extLst>
          </p:cNvPr>
          <p:cNvSpPr txBox="1"/>
          <p:nvPr/>
        </p:nvSpPr>
        <p:spPr>
          <a:xfrm>
            <a:off x="2508214" y="2588885"/>
            <a:ext cx="12588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AI winter</a:t>
            </a:r>
            <a:endParaRPr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116;p19">
            <a:extLst>
              <a:ext uri="{FF2B5EF4-FFF2-40B4-BE49-F238E27FC236}">
                <a16:creationId xmlns:a16="http://schemas.microsoft.com/office/drawing/2014/main" id="{B0617541-E5B5-4BF5-8737-0CD83EBCACD9}"/>
              </a:ext>
            </a:extLst>
          </p:cNvPr>
          <p:cNvSpPr txBox="1"/>
          <p:nvPr/>
        </p:nvSpPr>
        <p:spPr>
          <a:xfrm>
            <a:off x="5087094" y="2924944"/>
            <a:ext cx="15195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Statistical ML</a:t>
            </a:r>
            <a:endParaRPr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Google Shape;117;p19">
            <a:extLst>
              <a:ext uri="{FF2B5EF4-FFF2-40B4-BE49-F238E27FC236}">
                <a16:creationId xmlns:a16="http://schemas.microsoft.com/office/drawing/2014/main" id="{9B86B4DA-F0D0-4401-BBD5-C6D3E8DD3A7A}"/>
              </a:ext>
            </a:extLst>
          </p:cNvPr>
          <p:cNvSpPr txBox="1"/>
          <p:nvPr/>
        </p:nvSpPr>
        <p:spPr>
          <a:xfrm>
            <a:off x="5598043" y="2521741"/>
            <a:ext cx="166655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DL creeps in </a:t>
            </a:r>
          </a:p>
        </p:txBody>
      </p:sp>
      <p:sp>
        <p:nvSpPr>
          <p:cNvPr id="23" name="Google Shape;119;p19">
            <a:extLst>
              <a:ext uri="{FF2B5EF4-FFF2-40B4-BE49-F238E27FC236}">
                <a16:creationId xmlns:a16="http://schemas.microsoft.com/office/drawing/2014/main" id="{A5EEE844-B154-4A0F-9284-94A1C2F0BACE}"/>
              </a:ext>
            </a:extLst>
          </p:cNvPr>
          <p:cNvSpPr txBox="1"/>
          <p:nvPr/>
        </p:nvSpPr>
        <p:spPr>
          <a:xfrm>
            <a:off x="4356594" y="3347369"/>
            <a:ext cx="7077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1990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120;p19">
            <a:extLst>
              <a:ext uri="{FF2B5EF4-FFF2-40B4-BE49-F238E27FC236}">
                <a16:creationId xmlns:a16="http://schemas.microsoft.com/office/drawing/2014/main" id="{5E608571-FE66-41B7-A0B5-9705EC908D29}"/>
              </a:ext>
            </a:extLst>
          </p:cNvPr>
          <p:cNvSpPr txBox="1"/>
          <p:nvPr/>
        </p:nvSpPr>
        <p:spPr>
          <a:xfrm>
            <a:off x="3070870" y="2924944"/>
            <a:ext cx="1862824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Rule-based NLP</a:t>
            </a:r>
            <a:endParaRPr b="1" dirty="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" name="Google Shape;123;p19">
            <a:extLst>
              <a:ext uri="{FF2B5EF4-FFF2-40B4-BE49-F238E27FC236}">
                <a16:creationId xmlns:a16="http://schemas.microsoft.com/office/drawing/2014/main" id="{AA617073-16C4-45BB-BBD4-C5663E3823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90594" y="3779898"/>
            <a:ext cx="1258800" cy="12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9033B0-591E-497E-9E4E-2B88E1D9B70E}"/>
              </a:ext>
            </a:extLst>
          </p:cNvPr>
          <p:cNvSpPr txBox="1"/>
          <p:nvPr/>
        </p:nvSpPr>
        <p:spPr>
          <a:xfrm>
            <a:off x="11506450" y="6309320"/>
            <a:ext cx="42800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dirty="0">
                <a:latin typeface="+mn-lt"/>
                <a:hlinkClick r:id="rId3"/>
              </a:rPr>
              <a:t>Source</a:t>
            </a:r>
            <a:endParaRPr 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967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3E84-9822-46E8-8069-97065148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The Power of Deep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E20C0-3526-4F72-9223-77EA0AAF4F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AB1E0-0143-47C6-8ED0-EDD28BD1D5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18B50-BB00-4478-8FE9-AE6158E3B915}"/>
              </a:ext>
            </a:extLst>
          </p:cNvPr>
          <p:cNvSpPr txBox="1"/>
          <p:nvPr/>
        </p:nvSpPr>
        <p:spPr>
          <a:xfrm>
            <a:off x="1846734" y="2276872"/>
            <a:ext cx="8375286" cy="152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latin typeface="Abadi Extra Light" panose="020B0604020202020204" pitchFamily="34" charset="0"/>
              </a:rPr>
              <a:t>“One of the promises of deep learning is that it vastly </a:t>
            </a:r>
            <a:r>
              <a:rPr lang="en-US" b="1" i="1" dirty="0">
                <a:latin typeface="Abadi Extra Light" panose="020B0604020202020204" pitchFamily="34" charset="0"/>
              </a:rPr>
              <a:t>simplifies the feature-engineering</a:t>
            </a:r>
            <a:r>
              <a:rPr lang="en-US" i="1" dirty="0">
                <a:latin typeface="Abadi Extra Light" panose="020B0604020202020204" pitchFamily="34" charset="0"/>
              </a:rPr>
              <a:t> process by allowing the model designer to specify a small set of core, basic, or “natural” features, and letting the trainable neural network architecture combine them into more meaningful higher-level features, or representations.”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8B931-A050-4125-BB28-4F7FC30CECBE}"/>
              </a:ext>
            </a:extLst>
          </p:cNvPr>
          <p:cNvSpPr txBox="1"/>
          <p:nvPr/>
        </p:nvSpPr>
        <p:spPr>
          <a:xfrm>
            <a:off x="6959302" y="4149080"/>
            <a:ext cx="3384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Y. Goldberg, "Neural network methods for NLP"</a:t>
            </a: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32541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6720-9510-4C64-AC5B-E9B9F66A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Neural Networks?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CBE9F-549A-4D8C-9131-C2401E9E1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22019-76A2-47A9-880E-1448C8283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grpSp>
        <p:nvGrpSpPr>
          <p:cNvPr id="6" name="Google Shape;136;p21">
            <a:extLst>
              <a:ext uri="{FF2B5EF4-FFF2-40B4-BE49-F238E27FC236}">
                <a16:creationId xmlns:a16="http://schemas.microsoft.com/office/drawing/2014/main" id="{354CFC85-337B-4D88-825F-BB200EE8B889}"/>
              </a:ext>
            </a:extLst>
          </p:cNvPr>
          <p:cNvGrpSpPr/>
          <p:nvPr/>
        </p:nvGrpSpPr>
        <p:grpSpPr>
          <a:xfrm>
            <a:off x="1406211" y="2029637"/>
            <a:ext cx="2800500" cy="2798725"/>
            <a:chOff x="400050" y="1238250"/>
            <a:chExt cx="2800500" cy="2798725"/>
          </a:xfrm>
        </p:grpSpPr>
        <p:pic>
          <p:nvPicPr>
            <p:cNvPr id="7" name="Google Shape;137;p21">
              <a:extLst>
                <a:ext uri="{FF2B5EF4-FFF2-40B4-BE49-F238E27FC236}">
                  <a16:creationId xmlns:a16="http://schemas.microsoft.com/office/drawing/2014/main" id="{B82D6021-C77A-4187-823C-F837D6A52EE3}"/>
                </a:ext>
              </a:extLst>
            </p:cNvPr>
            <p:cNvPicPr preferRelativeResize="0"/>
            <p:nvPr/>
          </p:nvPicPr>
          <p:blipFill>
            <a:blip r:embed="rId2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2000" y="1817825"/>
              <a:ext cx="1924050" cy="221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38;p21">
              <a:extLst>
                <a:ext uri="{FF2B5EF4-FFF2-40B4-BE49-F238E27FC236}">
                  <a16:creationId xmlns:a16="http://schemas.microsoft.com/office/drawing/2014/main" id="{609AFE3B-5050-4177-9DC8-7CC97011198A}"/>
                </a:ext>
              </a:extLst>
            </p:cNvPr>
            <p:cNvSpPr txBox="1"/>
            <p:nvPr/>
          </p:nvSpPr>
          <p:spPr>
            <a:xfrm>
              <a:off x="400050" y="1238250"/>
              <a:ext cx="28005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Logistic Regression</a:t>
              </a:r>
              <a:endParaRPr sz="2000" dirty="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10" name="Google Shape;140;p21">
            <a:extLst>
              <a:ext uri="{FF2B5EF4-FFF2-40B4-BE49-F238E27FC236}">
                <a16:creationId xmlns:a16="http://schemas.microsoft.com/office/drawing/2014/main" id="{B52448A9-49AB-4045-8BA2-0B55A21C67FC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31310" y="2456837"/>
            <a:ext cx="2316100" cy="3691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41;p21">
            <a:extLst>
              <a:ext uri="{FF2B5EF4-FFF2-40B4-BE49-F238E27FC236}">
                <a16:creationId xmlns:a16="http://schemas.microsoft.com/office/drawing/2014/main" id="{F6D28B2A-CBB8-4307-82BB-D4E872E63D12}"/>
              </a:ext>
            </a:extLst>
          </p:cNvPr>
          <p:cNvSpPr txBox="1"/>
          <p:nvPr/>
        </p:nvSpPr>
        <p:spPr>
          <a:xfrm>
            <a:off x="5743642" y="1841710"/>
            <a:ext cx="4608512" cy="76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Fully-connected Feed-forward </a:t>
            </a:r>
            <a:br>
              <a:rPr lang="en" sz="2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Neural Network</a:t>
            </a:r>
            <a:endParaRPr sz="2000" dirty="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A93D47-17A0-4810-8C2F-26BFB54EC552}"/>
              </a:ext>
            </a:extLst>
          </p:cNvPr>
          <p:cNvCxnSpPr/>
          <p:nvPr/>
        </p:nvCxnSpPr>
        <p:spPr bwMode="auto">
          <a:xfrm>
            <a:off x="6167214" y="4248789"/>
            <a:ext cx="576064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32C1F5-B03E-426F-87E7-0FDE141A0841}"/>
              </a:ext>
            </a:extLst>
          </p:cNvPr>
          <p:cNvSpPr txBox="1"/>
          <p:nvPr/>
        </p:nvSpPr>
        <p:spPr>
          <a:xfrm>
            <a:off x="6202010" y="3980182"/>
            <a:ext cx="4568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3"/>
                </a:solidFill>
                <a:latin typeface="+mn-lt"/>
              </a:rPr>
              <a:t>Input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9E18CE-4558-491C-B147-E0958EE4C3E3}"/>
              </a:ext>
            </a:extLst>
          </p:cNvPr>
          <p:cNvCxnSpPr/>
          <p:nvPr/>
        </p:nvCxnSpPr>
        <p:spPr bwMode="auto">
          <a:xfrm>
            <a:off x="1090287" y="3841623"/>
            <a:ext cx="576064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BE52F3-661F-464D-818A-6652E5704BA2}"/>
              </a:ext>
            </a:extLst>
          </p:cNvPr>
          <p:cNvSpPr txBox="1"/>
          <p:nvPr/>
        </p:nvSpPr>
        <p:spPr>
          <a:xfrm>
            <a:off x="1125083" y="3573016"/>
            <a:ext cx="456856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Input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73A0F9-761A-46ED-9989-68A91A7641EA}"/>
              </a:ext>
            </a:extLst>
          </p:cNvPr>
          <p:cNvCxnSpPr/>
          <p:nvPr/>
        </p:nvCxnSpPr>
        <p:spPr bwMode="auto">
          <a:xfrm>
            <a:off x="9497790" y="4248789"/>
            <a:ext cx="576064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029C9A-7B38-40B8-9073-B943D54DC22E}"/>
              </a:ext>
            </a:extLst>
          </p:cNvPr>
          <p:cNvSpPr txBox="1"/>
          <p:nvPr/>
        </p:nvSpPr>
        <p:spPr>
          <a:xfrm>
            <a:off x="9456697" y="3980182"/>
            <a:ext cx="6171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3"/>
                </a:solidFill>
                <a:latin typeface="+mn-lt"/>
              </a:rPr>
              <a:t>Output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3A0CD4-E8EA-4E33-A0DA-B9544BF29B26}"/>
              </a:ext>
            </a:extLst>
          </p:cNvPr>
          <p:cNvCxnSpPr/>
          <p:nvPr/>
        </p:nvCxnSpPr>
        <p:spPr bwMode="auto">
          <a:xfrm>
            <a:off x="3526535" y="3828947"/>
            <a:ext cx="576064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903B8B-0044-4D0B-A743-973B6540D045}"/>
              </a:ext>
            </a:extLst>
          </p:cNvPr>
          <p:cNvSpPr txBox="1"/>
          <p:nvPr/>
        </p:nvSpPr>
        <p:spPr>
          <a:xfrm>
            <a:off x="3485442" y="3560340"/>
            <a:ext cx="6171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478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F4B2D-E8E2-4C89-8055-2F080894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them?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821F1-EF87-49ED-BB26-194DE5AAA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E48E8-0753-4E5A-A381-540E2A2067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11" name="Google Shape;140;p21">
            <a:extLst>
              <a:ext uri="{FF2B5EF4-FFF2-40B4-BE49-F238E27FC236}">
                <a16:creationId xmlns:a16="http://schemas.microsoft.com/office/drawing/2014/main" id="{BC6BEAE6-B6CF-4E71-A7FF-80872C29B029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7448" y="1723825"/>
            <a:ext cx="2316100" cy="369112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4149BDC4-D1EB-467B-B9A7-D59B7BAF291F}"/>
              </a:ext>
            </a:extLst>
          </p:cNvPr>
          <p:cNvSpPr/>
          <p:nvPr/>
        </p:nvSpPr>
        <p:spPr bwMode="auto">
          <a:xfrm rot="5400000">
            <a:off x="5293470" y="4876252"/>
            <a:ext cx="504056" cy="1080120"/>
          </a:xfrm>
          <a:prstGeom prst="curvedLef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EE12C7-9B4B-45F6-85D9-18A8203B1E97}"/>
              </a:ext>
            </a:extLst>
          </p:cNvPr>
          <p:cNvCxnSpPr/>
          <p:nvPr/>
        </p:nvCxnSpPr>
        <p:spPr bwMode="auto">
          <a:xfrm>
            <a:off x="3565278" y="3485256"/>
            <a:ext cx="576064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856590-497F-4733-9FD0-1D6AFFE5C28A}"/>
              </a:ext>
            </a:extLst>
          </p:cNvPr>
          <p:cNvSpPr txBox="1"/>
          <p:nvPr/>
        </p:nvSpPr>
        <p:spPr>
          <a:xfrm>
            <a:off x="3600074" y="3216649"/>
            <a:ext cx="4568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3"/>
                </a:solidFill>
                <a:latin typeface="+mn-lt"/>
              </a:rPr>
              <a:t>Input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61859E-BCAB-444C-AB9D-0F127AC6179D}"/>
              </a:ext>
            </a:extLst>
          </p:cNvPr>
          <p:cNvCxnSpPr/>
          <p:nvPr/>
        </p:nvCxnSpPr>
        <p:spPr bwMode="auto">
          <a:xfrm>
            <a:off x="6895854" y="3485256"/>
            <a:ext cx="576064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EDE93F-3E76-461F-8D06-1025A5D6C62E}"/>
              </a:ext>
            </a:extLst>
          </p:cNvPr>
          <p:cNvSpPr txBox="1"/>
          <p:nvPr/>
        </p:nvSpPr>
        <p:spPr>
          <a:xfrm>
            <a:off x="6854761" y="3216649"/>
            <a:ext cx="6171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3"/>
                </a:solidFill>
                <a:latin typeface="+mn-lt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3513C5-A9E1-42AD-9CDD-F76DA5DEBAFC}"/>
              </a:ext>
            </a:extLst>
          </p:cNvPr>
          <p:cNvSpPr txBox="1"/>
          <p:nvPr/>
        </p:nvSpPr>
        <p:spPr>
          <a:xfrm>
            <a:off x="2945429" y="5739929"/>
            <a:ext cx="5200143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b="1" dirty="0">
                <a:solidFill>
                  <a:schemeClr val="accent2"/>
                </a:solidFill>
                <a:latin typeface="+mn-lt"/>
              </a:rPr>
              <a:t>Backpropagating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 the loss and 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updating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 the parameters</a:t>
            </a:r>
          </a:p>
          <a:p>
            <a:pPr algn="ctr">
              <a:spcBef>
                <a:spcPts val="432"/>
              </a:spcBef>
            </a:pPr>
            <a:r>
              <a:rPr lang="en-US" b="1" dirty="0">
                <a:solidFill>
                  <a:schemeClr val="accent2"/>
                </a:solidFill>
                <a:latin typeface="+mn-lt"/>
              </a:rPr>
              <a:t>Repeatedly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, across huge amount of samples</a:t>
            </a:r>
          </a:p>
        </p:txBody>
      </p:sp>
    </p:spTree>
    <p:extLst>
      <p:ext uri="{BB962C8B-B14F-4D97-AF65-F5344CB8AC3E}">
        <p14:creationId xmlns:p14="http://schemas.microsoft.com/office/powerpoint/2010/main" val="3045277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A24B-20B1-4817-965E-1397C435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Sequences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DCF77-0DFF-4A17-B087-C8E51058A7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EB4E4-8784-46A5-B72C-ADE67571B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6639765-511C-43CF-B9BE-120372F00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39789"/>
              </p:ext>
            </p:extLst>
          </p:nvPr>
        </p:nvGraphicFramePr>
        <p:xfrm>
          <a:off x="2140648" y="5157192"/>
          <a:ext cx="6840000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3498681642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898330147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446288456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8389608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35521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9140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423C2C-6957-41F1-AC71-2AEEDEA5A4FC}"/>
              </a:ext>
            </a:extLst>
          </p:cNvPr>
          <p:cNvCxnSpPr/>
          <p:nvPr/>
        </p:nvCxnSpPr>
        <p:spPr bwMode="auto">
          <a:xfrm flipV="1">
            <a:off x="2824344" y="479715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EAF970-D830-4CA9-BD4B-5BBD7BEB9036}"/>
              </a:ext>
            </a:extLst>
          </p:cNvPr>
          <p:cNvCxnSpPr/>
          <p:nvPr/>
        </p:nvCxnSpPr>
        <p:spPr bwMode="auto">
          <a:xfrm flipV="1">
            <a:off x="4264504" y="479715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567F48-7224-4AD1-921A-C510C3B8D283}"/>
              </a:ext>
            </a:extLst>
          </p:cNvPr>
          <p:cNvCxnSpPr/>
          <p:nvPr/>
        </p:nvCxnSpPr>
        <p:spPr bwMode="auto">
          <a:xfrm flipV="1">
            <a:off x="5560648" y="479715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C84CA0-6CD7-4869-AC4C-2D7B24A037ED}"/>
              </a:ext>
            </a:extLst>
          </p:cNvPr>
          <p:cNvCxnSpPr/>
          <p:nvPr/>
        </p:nvCxnSpPr>
        <p:spPr bwMode="auto">
          <a:xfrm flipV="1">
            <a:off x="6928800" y="479715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A78783-E060-47FA-AA65-ED15E7224DB8}"/>
              </a:ext>
            </a:extLst>
          </p:cNvPr>
          <p:cNvCxnSpPr/>
          <p:nvPr/>
        </p:nvCxnSpPr>
        <p:spPr bwMode="auto">
          <a:xfrm flipV="1">
            <a:off x="8368960" y="479715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99BECD-86FF-4DFB-AC29-01FF3AA324AC}"/>
              </a:ext>
            </a:extLst>
          </p:cNvPr>
          <p:cNvSpPr txBox="1"/>
          <p:nvPr/>
        </p:nvSpPr>
        <p:spPr>
          <a:xfrm>
            <a:off x="2454851" y="4309355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[0,3,2]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7C8AA-68C0-4426-8DE4-24A260A022F2}"/>
              </a:ext>
            </a:extLst>
          </p:cNvPr>
          <p:cNvSpPr txBox="1"/>
          <p:nvPr/>
        </p:nvSpPr>
        <p:spPr>
          <a:xfrm>
            <a:off x="3895011" y="4309355"/>
            <a:ext cx="8239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[1,-2,5]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29B4DD-8EEA-4EEF-851C-83AEC94F2D73}"/>
              </a:ext>
            </a:extLst>
          </p:cNvPr>
          <p:cNvSpPr txBox="1"/>
          <p:nvPr/>
        </p:nvSpPr>
        <p:spPr>
          <a:xfrm>
            <a:off x="5191155" y="4309354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[0,6,1]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2D9C9-3FD3-4CE6-9F51-52D987FDECEE}"/>
              </a:ext>
            </a:extLst>
          </p:cNvPr>
          <p:cNvSpPr txBox="1"/>
          <p:nvPr/>
        </p:nvSpPr>
        <p:spPr>
          <a:xfrm>
            <a:off x="6559307" y="4309354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[2,1,1]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1F67F-64BE-40EA-ADE4-2F99240B6184}"/>
              </a:ext>
            </a:extLst>
          </p:cNvPr>
          <p:cNvSpPr txBox="1"/>
          <p:nvPr/>
        </p:nvSpPr>
        <p:spPr>
          <a:xfrm>
            <a:off x="7914508" y="4309353"/>
            <a:ext cx="9089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[-2,-1,1]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2A2B30-20B2-4C0A-87C3-88CD5948A91F}"/>
              </a:ext>
            </a:extLst>
          </p:cNvPr>
          <p:cNvCxnSpPr/>
          <p:nvPr/>
        </p:nvCxnSpPr>
        <p:spPr bwMode="auto">
          <a:xfrm flipV="1">
            <a:off x="2824343" y="371703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9E0930-DB62-406D-947F-2F49DF768D3B}"/>
              </a:ext>
            </a:extLst>
          </p:cNvPr>
          <p:cNvCxnSpPr/>
          <p:nvPr/>
        </p:nvCxnSpPr>
        <p:spPr bwMode="auto">
          <a:xfrm flipV="1">
            <a:off x="4264503" y="371703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FD018C-944A-4E94-ACFA-0390F22B68BE}"/>
              </a:ext>
            </a:extLst>
          </p:cNvPr>
          <p:cNvCxnSpPr/>
          <p:nvPr/>
        </p:nvCxnSpPr>
        <p:spPr bwMode="auto">
          <a:xfrm flipV="1">
            <a:off x="5560647" y="371703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28D9D3-17AF-4DF8-8BEB-EF596AB1B4B2}"/>
              </a:ext>
            </a:extLst>
          </p:cNvPr>
          <p:cNvCxnSpPr/>
          <p:nvPr/>
        </p:nvCxnSpPr>
        <p:spPr bwMode="auto">
          <a:xfrm flipV="1">
            <a:off x="6928799" y="371703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E4026D-4009-4091-AA80-DB03AF1D7F57}"/>
              </a:ext>
            </a:extLst>
          </p:cNvPr>
          <p:cNvCxnSpPr/>
          <p:nvPr/>
        </p:nvCxnSpPr>
        <p:spPr bwMode="auto">
          <a:xfrm flipV="1">
            <a:off x="8368959" y="371703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E0575EA-829D-49E7-B491-8C0ACAB1E10C}"/>
              </a:ext>
            </a:extLst>
          </p:cNvPr>
          <p:cNvSpPr/>
          <p:nvPr/>
        </p:nvSpPr>
        <p:spPr bwMode="auto">
          <a:xfrm>
            <a:off x="2500307" y="2605643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5DC2FD-3A41-4EA4-B9AF-FAD82644DC7D}"/>
              </a:ext>
            </a:extLst>
          </p:cNvPr>
          <p:cNvSpPr/>
          <p:nvPr/>
        </p:nvSpPr>
        <p:spPr bwMode="auto">
          <a:xfrm>
            <a:off x="3940467" y="2605643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D2446C-604B-4716-905C-0479B68EC4CC}"/>
              </a:ext>
            </a:extLst>
          </p:cNvPr>
          <p:cNvSpPr/>
          <p:nvPr/>
        </p:nvSpPr>
        <p:spPr bwMode="auto">
          <a:xfrm>
            <a:off x="5236611" y="2605643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427168-12FE-47B6-BC57-A03243DA0063}"/>
              </a:ext>
            </a:extLst>
          </p:cNvPr>
          <p:cNvSpPr/>
          <p:nvPr/>
        </p:nvSpPr>
        <p:spPr bwMode="auto">
          <a:xfrm>
            <a:off x="6604763" y="2605643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DFF308-A93C-4CFC-A9C8-5B5D43DF919F}"/>
              </a:ext>
            </a:extLst>
          </p:cNvPr>
          <p:cNvSpPr/>
          <p:nvPr/>
        </p:nvSpPr>
        <p:spPr bwMode="auto">
          <a:xfrm>
            <a:off x="8044923" y="2628784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887C45-AB17-4B4A-9366-D4A95F4A1494}"/>
              </a:ext>
            </a:extLst>
          </p:cNvPr>
          <p:cNvCxnSpPr/>
          <p:nvPr/>
        </p:nvCxnSpPr>
        <p:spPr bwMode="auto">
          <a:xfrm>
            <a:off x="3328400" y="2929679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371DE0-7859-4031-96EB-E7DFE6E96469}"/>
              </a:ext>
            </a:extLst>
          </p:cNvPr>
          <p:cNvCxnSpPr/>
          <p:nvPr/>
        </p:nvCxnSpPr>
        <p:spPr bwMode="auto">
          <a:xfrm>
            <a:off x="4718955" y="2952820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CC5AC9-E663-4B29-9573-6FF1951257D4}"/>
              </a:ext>
            </a:extLst>
          </p:cNvPr>
          <p:cNvCxnSpPr/>
          <p:nvPr/>
        </p:nvCxnSpPr>
        <p:spPr bwMode="auto">
          <a:xfrm>
            <a:off x="6064704" y="2952820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805AC-D5F1-4956-9D1B-7FAAD6C31AE8}"/>
              </a:ext>
            </a:extLst>
          </p:cNvPr>
          <p:cNvCxnSpPr/>
          <p:nvPr/>
        </p:nvCxnSpPr>
        <p:spPr bwMode="auto">
          <a:xfrm>
            <a:off x="7482460" y="2952820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04AA9D-4720-445B-AB83-46F4794801CA}"/>
              </a:ext>
            </a:extLst>
          </p:cNvPr>
          <p:cNvSpPr txBox="1"/>
          <p:nvPr/>
        </p:nvSpPr>
        <p:spPr>
          <a:xfrm>
            <a:off x="2176271" y="3775667"/>
            <a:ext cx="648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</a:t>
            </a:r>
            <a:r>
              <a:rPr lang="en-US" sz="2000" dirty="0" err="1">
                <a:solidFill>
                  <a:schemeClr val="accent6"/>
                </a:solidFill>
                <a:latin typeface="+mn-lt"/>
              </a:rPr>
              <a:t>X</a:t>
            </a:r>
            <a:r>
              <a:rPr lang="en-US" sz="2000" baseline="-25000" dirty="0" err="1">
                <a:solidFill>
                  <a:schemeClr val="accent6"/>
                </a:solidFill>
                <a:latin typeface="+mn-lt"/>
              </a:rPr>
              <a:t>t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8ABC9-C335-4443-A529-92D4704F28E7}"/>
              </a:ext>
            </a:extLst>
          </p:cNvPr>
          <p:cNvSpPr txBox="1"/>
          <p:nvPr/>
        </p:nvSpPr>
        <p:spPr>
          <a:xfrm>
            <a:off x="2698329" y="2772364"/>
            <a:ext cx="3240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 err="1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 err="1">
                <a:solidFill>
                  <a:schemeClr val="accent3"/>
                </a:solidFill>
                <a:latin typeface="+mn-lt"/>
              </a:rPr>
              <a:t>t</a:t>
            </a:r>
            <a:endParaRPr lang="en-US" sz="2000" baseline="-25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7C5A81-046E-47E6-869C-69D208714E85}"/>
              </a:ext>
            </a:extLst>
          </p:cNvPr>
          <p:cNvSpPr txBox="1"/>
          <p:nvPr/>
        </p:nvSpPr>
        <p:spPr>
          <a:xfrm>
            <a:off x="4048480" y="2772363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9682F8-89DA-47E9-9321-C9CEFFA90E5F}"/>
              </a:ext>
            </a:extLst>
          </p:cNvPr>
          <p:cNvSpPr txBox="1"/>
          <p:nvPr/>
        </p:nvSpPr>
        <p:spPr>
          <a:xfrm>
            <a:off x="5362627" y="2772362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79F742-B974-46AC-A70D-0F77A5C6BA17}"/>
              </a:ext>
            </a:extLst>
          </p:cNvPr>
          <p:cNvSpPr txBox="1"/>
          <p:nvPr/>
        </p:nvSpPr>
        <p:spPr>
          <a:xfrm>
            <a:off x="6726377" y="2772361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847CB4-5795-4A08-9F69-1BC85BFBBBB0}"/>
              </a:ext>
            </a:extLst>
          </p:cNvPr>
          <p:cNvSpPr txBox="1"/>
          <p:nvPr/>
        </p:nvSpPr>
        <p:spPr>
          <a:xfrm>
            <a:off x="8163504" y="2772361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F9B70B-6769-447A-9C2F-58EFC5CCC7BA}"/>
              </a:ext>
            </a:extLst>
          </p:cNvPr>
          <p:cNvSpPr txBox="1"/>
          <p:nvPr/>
        </p:nvSpPr>
        <p:spPr>
          <a:xfrm rot="20038607">
            <a:off x="2281840" y="2251015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[1,0,3]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5EB192-7E98-4F51-84C7-675AD4000B04}"/>
              </a:ext>
            </a:extLst>
          </p:cNvPr>
          <p:cNvSpPr txBox="1"/>
          <p:nvPr/>
        </p:nvSpPr>
        <p:spPr>
          <a:xfrm rot="20038607">
            <a:off x="3803557" y="2201936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[1,1,2]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6BB904-CF27-49D7-AB1F-CB36CE94764B}"/>
              </a:ext>
            </a:extLst>
          </p:cNvPr>
          <p:cNvSpPr txBox="1"/>
          <p:nvPr/>
        </p:nvSpPr>
        <p:spPr>
          <a:xfrm rot="20038607">
            <a:off x="5067706" y="2220096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[9,0,</a:t>
            </a:r>
            <a:r>
              <a:rPr lang="en-US" sz="2000" b="1" dirty="0">
                <a:solidFill>
                  <a:schemeClr val="accent2"/>
                </a:solidFill>
                <a:latin typeface="+mn-lt"/>
              </a:rPr>
              <a:t>7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1FF99-C0FB-4204-87A7-88E65C0842D0}"/>
              </a:ext>
            </a:extLst>
          </p:cNvPr>
          <p:cNvSpPr txBox="1"/>
          <p:nvPr/>
        </p:nvSpPr>
        <p:spPr>
          <a:xfrm rot="20038607">
            <a:off x="6495449" y="2191227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[2,2,</a:t>
            </a:r>
            <a:r>
              <a:rPr lang="en-US" sz="2000" b="1" dirty="0">
                <a:solidFill>
                  <a:schemeClr val="accent2"/>
                </a:solidFill>
                <a:latin typeface="+mn-lt"/>
              </a:rPr>
              <a:t>7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DAF45F-DC7E-4510-8225-9D8A7AAE729B}"/>
              </a:ext>
            </a:extLst>
          </p:cNvPr>
          <p:cNvSpPr txBox="1"/>
          <p:nvPr/>
        </p:nvSpPr>
        <p:spPr>
          <a:xfrm rot="20038607">
            <a:off x="7862364" y="2216260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[1,2,</a:t>
            </a:r>
            <a:r>
              <a:rPr lang="en-US" sz="2000" b="1" dirty="0">
                <a:solidFill>
                  <a:schemeClr val="accent2"/>
                </a:solidFill>
                <a:latin typeface="+mn-lt"/>
              </a:rPr>
              <a:t>7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08EDEB-7DCB-4C94-829C-3F0E65F1793F}"/>
              </a:ext>
            </a:extLst>
          </p:cNvPr>
          <p:cNvSpPr txBox="1"/>
          <p:nvPr/>
        </p:nvSpPr>
        <p:spPr>
          <a:xfrm>
            <a:off x="3484212" y="3798613"/>
            <a:ext cx="7802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t+1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383E1-5E7F-4A00-8BE1-B770FB127767}"/>
              </a:ext>
            </a:extLst>
          </p:cNvPr>
          <p:cNvSpPr txBox="1"/>
          <p:nvPr/>
        </p:nvSpPr>
        <p:spPr>
          <a:xfrm>
            <a:off x="4773350" y="3784625"/>
            <a:ext cx="799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t+2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73F080-3910-40ED-ADCE-99688A9C2BC4}"/>
              </a:ext>
            </a:extLst>
          </p:cNvPr>
          <p:cNvSpPr txBox="1"/>
          <p:nvPr/>
        </p:nvSpPr>
        <p:spPr>
          <a:xfrm>
            <a:off x="6106495" y="3789617"/>
            <a:ext cx="799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t+3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906D87-099B-41E4-82E1-8EBF4793808D}"/>
              </a:ext>
            </a:extLst>
          </p:cNvPr>
          <p:cNvSpPr txBox="1"/>
          <p:nvPr/>
        </p:nvSpPr>
        <p:spPr>
          <a:xfrm>
            <a:off x="7593605" y="3772730"/>
            <a:ext cx="7389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t+4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41BDA1A-EC1E-4F22-A8DC-DCC6F3665FF7}"/>
              </a:ext>
            </a:extLst>
          </p:cNvPr>
          <p:cNvCxnSpPr/>
          <p:nvPr/>
        </p:nvCxnSpPr>
        <p:spPr bwMode="auto">
          <a:xfrm>
            <a:off x="8823411" y="2952820"/>
            <a:ext cx="432048" cy="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494AF70-5F45-4845-A120-11553489A892}"/>
              </a:ext>
            </a:extLst>
          </p:cNvPr>
          <p:cNvSpPr/>
          <p:nvPr/>
        </p:nvSpPr>
        <p:spPr bwMode="auto">
          <a:xfrm>
            <a:off x="9382542" y="2610238"/>
            <a:ext cx="648072" cy="64807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2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C4C01A-3B84-48FC-BDD7-B2D0490E0593}"/>
              </a:ext>
            </a:extLst>
          </p:cNvPr>
          <p:cNvSpPr txBox="1"/>
          <p:nvPr/>
        </p:nvSpPr>
        <p:spPr>
          <a:xfrm>
            <a:off x="9497619" y="2772360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000" dirty="0">
                <a:solidFill>
                  <a:schemeClr val="bg2"/>
                </a:solidFill>
                <a:latin typeface="+mn-lt"/>
              </a:rPr>
              <a:t>y</a:t>
            </a:r>
            <a:endParaRPr lang="en-US" sz="2000" baseline="-25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7C48D8-6652-47BF-ABB3-FBD86A5D1B93}"/>
              </a:ext>
            </a:extLst>
          </p:cNvPr>
          <p:cNvSpPr txBox="1"/>
          <p:nvPr/>
        </p:nvSpPr>
        <p:spPr>
          <a:xfrm>
            <a:off x="3423903" y="2564669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A419B8-11CF-459A-8099-0C3D65CCD7B2}"/>
              </a:ext>
            </a:extLst>
          </p:cNvPr>
          <p:cNvSpPr txBox="1"/>
          <p:nvPr/>
        </p:nvSpPr>
        <p:spPr>
          <a:xfrm>
            <a:off x="4815915" y="2636571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7906DF-7D59-40D1-B25E-5899401E9D63}"/>
              </a:ext>
            </a:extLst>
          </p:cNvPr>
          <p:cNvSpPr txBox="1"/>
          <p:nvPr/>
        </p:nvSpPr>
        <p:spPr>
          <a:xfrm>
            <a:off x="6175280" y="2621902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928815-6A9C-451A-B65A-40905800001A}"/>
              </a:ext>
            </a:extLst>
          </p:cNvPr>
          <p:cNvSpPr txBox="1"/>
          <p:nvPr/>
        </p:nvSpPr>
        <p:spPr>
          <a:xfrm>
            <a:off x="7598964" y="2605643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A5FC8-54A7-430B-9204-39A93B4B06AC}"/>
              </a:ext>
            </a:extLst>
          </p:cNvPr>
          <p:cNvSpPr txBox="1"/>
          <p:nvPr/>
        </p:nvSpPr>
        <p:spPr>
          <a:xfrm>
            <a:off x="8976178" y="2618471"/>
            <a:ext cx="26804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bg2"/>
                </a:solidFill>
                <a:latin typeface="+mn-lt"/>
              </a:rPr>
              <a:t>v</a:t>
            </a:r>
            <a:endParaRPr lang="en-US" sz="2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297949-9F78-47A4-B24C-BEE2A727D547}"/>
              </a:ext>
            </a:extLst>
          </p:cNvPr>
          <p:cNvSpPr txBox="1"/>
          <p:nvPr/>
        </p:nvSpPr>
        <p:spPr>
          <a:xfrm>
            <a:off x="9497619" y="5219501"/>
            <a:ext cx="22825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i="1" dirty="0">
                <a:latin typeface="+mn-lt"/>
              </a:rPr>
              <a:t>, </a:t>
            </a:r>
            <a:r>
              <a:rPr lang="en-US" i="1" dirty="0">
                <a:solidFill>
                  <a:schemeClr val="accent3"/>
                </a:solidFill>
                <a:latin typeface="+mn-lt"/>
              </a:rPr>
              <a:t>w</a:t>
            </a:r>
            <a:r>
              <a:rPr lang="en-US" i="1" dirty="0">
                <a:latin typeface="+mn-lt"/>
              </a:rPr>
              <a:t>, </a:t>
            </a:r>
            <a:r>
              <a:rPr lang="en-US" i="1" dirty="0">
                <a:solidFill>
                  <a:schemeClr val="bg2"/>
                </a:solidFill>
                <a:latin typeface="+mn-lt"/>
              </a:rPr>
              <a:t>v</a:t>
            </a:r>
            <a:r>
              <a:rPr lang="en-US" i="1" dirty="0">
                <a:latin typeface="+mn-lt"/>
              </a:rPr>
              <a:t> –weights matrices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A50E62-C672-4EC9-B62A-C247D204AE14}"/>
              </a:ext>
            </a:extLst>
          </p:cNvPr>
          <p:cNvCxnSpPr/>
          <p:nvPr/>
        </p:nvCxnSpPr>
        <p:spPr bwMode="auto">
          <a:xfrm flipV="1">
            <a:off x="9706578" y="2010165"/>
            <a:ext cx="0" cy="4663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3560AA-D49E-4C4B-957F-24D59767FA80}"/>
              </a:ext>
            </a:extLst>
          </p:cNvPr>
          <p:cNvSpPr txBox="1"/>
          <p:nvPr/>
        </p:nvSpPr>
        <p:spPr>
          <a:xfrm>
            <a:off x="9048851" y="1707777"/>
            <a:ext cx="13657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Positive review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451F2B-3A9D-41E8-A669-56BEDB89E549}"/>
              </a:ext>
            </a:extLst>
          </p:cNvPr>
          <p:cNvSpPr txBox="1"/>
          <p:nvPr/>
        </p:nvSpPr>
        <p:spPr>
          <a:xfrm>
            <a:off x="3840699" y="5918005"/>
            <a:ext cx="28597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…but pure RNNs have issues</a:t>
            </a:r>
          </a:p>
        </p:txBody>
      </p:sp>
    </p:spTree>
    <p:extLst>
      <p:ext uri="{BB962C8B-B14F-4D97-AF65-F5344CB8AC3E}">
        <p14:creationId xmlns:p14="http://schemas.microsoft.com/office/powerpoint/2010/main" val="265076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A24B-20B1-4817-965E-1397C435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Sequences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DCF77-0DFF-4A17-B087-C8E51058A7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EB4E4-8784-46A5-B72C-ADE67571B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6639765-511C-43CF-B9BE-120372F00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3830"/>
              </p:ext>
            </p:extLst>
          </p:nvPr>
        </p:nvGraphicFramePr>
        <p:xfrm>
          <a:off x="622599" y="5290244"/>
          <a:ext cx="9408007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4001">
                  <a:extLst>
                    <a:ext uri="{9D8B030D-6E8A-4147-A177-3AD203B41FA5}">
                      <a16:colId xmlns:a16="http://schemas.microsoft.com/office/drawing/2014/main" val="3498681642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3475921320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1726268117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898330147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1446288456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208389608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335521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9140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423C2C-6957-41F1-AC71-2AEEDEA5A4FC}"/>
              </a:ext>
            </a:extLst>
          </p:cNvPr>
          <p:cNvCxnSpPr/>
          <p:nvPr/>
        </p:nvCxnSpPr>
        <p:spPr bwMode="auto">
          <a:xfrm flipV="1">
            <a:off x="1314220" y="4837615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EAF970-D830-4CA9-BD4B-5BBD7BEB9036}"/>
              </a:ext>
            </a:extLst>
          </p:cNvPr>
          <p:cNvCxnSpPr/>
          <p:nvPr/>
        </p:nvCxnSpPr>
        <p:spPr bwMode="auto">
          <a:xfrm flipV="1">
            <a:off x="2700263" y="4837615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567F48-7224-4AD1-921A-C510C3B8D283}"/>
              </a:ext>
            </a:extLst>
          </p:cNvPr>
          <p:cNvCxnSpPr/>
          <p:nvPr/>
        </p:nvCxnSpPr>
        <p:spPr bwMode="auto">
          <a:xfrm flipV="1">
            <a:off x="4029514" y="4837615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C84CA0-6CD7-4869-AC4C-2D7B24A037ED}"/>
              </a:ext>
            </a:extLst>
          </p:cNvPr>
          <p:cNvCxnSpPr/>
          <p:nvPr/>
        </p:nvCxnSpPr>
        <p:spPr bwMode="auto">
          <a:xfrm flipV="1">
            <a:off x="5387036" y="481549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A78783-E060-47FA-AA65-ED15E7224DB8}"/>
              </a:ext>
            </a:extLst>
          </p:cNvPr>
          <p:cNvCxnSpPr/>
          <p:nvPr/>
        </p:nvCxnSpPr>
        <p:spPr bwMode="auto">
          <a:xfrm flipV="1">
            <a:off x="6678821" y="4821186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99BECD-86FF-4DFB-AC29-01FF3AA324AC}"/>
              </a:ext>
            </a:extLst>
          </p:cNvPr>
          <p:cNvSpPr txBox="1"/>
          <p:nvPr/>
        </p:nvSpPr>
        <p:spPr>
          <a:xfrm>
            <a:off x="944727" y="4349818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[0,3,2]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7C8AA-68C0-4426-8DE4-24A260A022F2}"/>
              </a:ext>
            </a:extLst>
          </p:cNvPr>
          <p:cNvSpPr txBox="1"/>
          <p:nvPr/>
        </p:nvSpPr>
        <p:spPr>
          <a:xfrm>
            <a:off x="2330770" y="4349818"/>
            <a:ext cx="8239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[1,-2,5]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29B4DD-8EEA-4EEF-851C-83AEC94F2D73}"/>
              </a:ext>
            </a:extLst>
          </p:cNvPr>
          <p:cNvSpPr txBox="1"/>
          <p:nvPr/>
        </p:nvSpPr>
        <p:spPr>
          <a:xfrm>
            <a:off x="3660021" y="4349817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[0,6,1]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2D9C9-3FD3-4CE6-9F51-52D987FDECEE}"/>
              </a:ext>
            </a:extLst>
          </p:cNvPr>
          <p:cNvSpPr txBox="1"/>
          <p:nvPr/>
        </p:nvSpPr>
        <p:spPr>
          <a:xfrm>
            <a:off x="4942194" y="4345321"/>
            <a:ext cx="8239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[1,-2,5]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91F67F-64BE-40EA-ADE4-2F99240B6184}"/>
              </a:ext>
            </a:extLst>
          </p:cNvPr>
          <p:cNvSpPr txBox="1"/>
          <p:nvPr/>
        </p:nvSpPr>
        <p:spPr>
          <a:xfrm>
            <a:off x="6309327" y="4343690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[0,6,1]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2A2B30-20B2-4C0A-87C3-88CD5948A91F}"/>
              </a:ext>
            </a:extLst>
          </p:cNvPr>
          <p:cNvCxnSpPr/>
          <p:nvPr/>
        </p:nvCxnSpPr>
        <p:spPr bwMode="auto">
          <a:xfrm flipV="1">
            <a:off x="1314219" y="3757495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9E0930-DB62-406D-947F-2F49DF768D3B}"/>
              </a:ext>
            </a:extLst>
          </p:cNvPr>
          <p:cNvCxnSpPr/>
          <p:nvPr/>
        </p:nvCxnSpPr>
        <p:spPr bwMode="auto">
          <a:xfrm flipV="1">
            <a:off x="2700262" y="3757495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FD018C-944A-4E94-ACFA-0390F22B68BE}"/>
              </a:ext>
            </a:extLst>
          </p:cNvPr>
          <p:cNvCxnSpPr/>
          <p:nvPr/>
        </p:nvCxnSpPr>
        <p:spPr bwMode="auto">
          <a:xfrm flipV="1">
            <a:off x="4029513" y="3757495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28D9D3-17AF-4DF8-8BEB-EF596AB1B4B2}"/>
              </a:ext>
            </a:extLst>
          </p:cNvPr>
          <p:cNvCxnSpPr/>
          <p:nvPr/>
        </p:nvCxnSpPr>
        <p:spPr bwMode="auto">
          <a:xfrm flipV="1">
            <a:off x="5387035" y="373537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E4026D-4009-4091-AA80-DB03AF1D7F57}"/>
              </a:ext>
            </a:extLst>
          </p:cNvPr>
          <p:cNvCxnSpPr/>
          <p:nvPr/>
        </p:nvCxnSpPr>
        <p:spPr bwMode="auto">
          <a:xfrm flipV="1">
            <a:off x="6678820" y="3741066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E0575EA-829D-49E7-B491-8C0ACAB1E10C}"/>
              </a:ext>
            </a:extLst>
          </p:cNvPr>
          <p:cNvSpPr/>
          <p:nvPr/>
        </p:nvSpPr>
        <p:spPr bwMode="auto">
          <a:xfrm>
            <a:off x="990183" y="2646106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5DC2FD-3A41-4EA4-B9AF-FAD82644DC7D}"/>
              </a:ext>
            </a:extLst>
          </p:cNvPr>
          <p:cNvSpPr/>
          <p:nvPr/>
        </p:nvSpPr>
        <p:spPr bwMode="auto">
          <a:xfrm>
            <a:off x="2376226" y="2646106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D2446C-604B-4716-905C-0479B68EC4CC}"/>
              </a:ext>
            </a:extLst>
          </p:cNvPr>
          <p:cNvSpPr/>
          <p:nvPr/>
        </p:nvSpPr>
        <p:spPr bwMode="auto">
          <a:xfrm>
            <a:off x="3705477" y="2646106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427168-12FE-47B6-BC57-A03243DA0063}"/>
              </a:ext>
            </a:extLst>
          </p:cNvPr>
          <p:cNvSpPr/>
          <p:nvPr/>
        </p:nvSpPr>
        <p:spPr bwMode="auto">
          <a:xfrm>
            <a:off x="5062999" y="2623983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DFF308-A93C-4CFC-A9C8-5B5D43DF919F}"/>
              </a:ext>
            </a:extLst>
          </p:cNvPr>
          <p:cNvSpPr/>
          <p:nvPr/>
        </p:nvSpPr>
        <p:spPr bwMode="auto">
          <a:xfrm>
            <a:off x="6354784" y="2652818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887C45-AB17-4B4A-9366-D4A95F4A1494}"/>
              </a:ext>
            </a:extLst>
          </p:cNvPr>
          <p:cNvCxnSpPr/>
          <p:nvPr/>
        </p:nvCxnSpPr>
        <p:spPr bwMode="auto">
          <a:xfrm>
            <a:off x="1818276" y="2970142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371DE0-7859-4031-96EB-E7DFE6E96469}"/>
              </a:ext>
            </a:extLst>
          </p:cNvPr>
          <p:cNvCxnSpPr/>
          <p:nvPr/>
        </p:nvCxnSpPr>
        <p:spPr bwMode="auto">
          <a:xfrm>
            <a:off x="3154714" y="2993283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CC5AC9-E663-4B29-9573-6FF1951257D4}"/>
              </a:ext>
            </a:extLst>
          </p:cNvPr>
          <p:cNvCxnSpPr/>
          <p:nvPr/>
        </p:nvCxnSpPr>
        <p:spPr bwMode="auto">
          <a:xfrm>
            <a:off x="4533570" y="2993283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805AC-D5F1-4956-9D1B-7FAAD6C31AE8}"/>
              </a:ext>
            </a:extLst>
          </p:cNvPr>
          <p:cNvCxnSpPr/>
          <p:nvPr/>
        </p:nvCxnSpPr>
        <p:spPr bwMode="auto">
          <a:xfrm>
            <a:off x="5792321" y="2976854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04AA9D-4720-445B-AB83-46F4794801CA}"/>
              </a:ext>
            </a:extLst>
          </p:cNvPr>
          <p:cNvSpPr txBox="1"/>
          <p:nvPr/>
        </p:nvSpPr>
        <p:spPr>
          <a:xfrm>
            <a:off x="666147" y="3816130"/>
            <a:ext cx="648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</a:t>
            </a:r>
            <a:r>
              <a:rPr lang="en-US" sz="2000" dirty="0" err="1">
                <a:solidFill>
                  <a:schemeClr val="accent6"/>
                </a:solidFill>
                <a:latin typeface="+mn-lt"/>
              </a:rPr>
              <a:t>X</a:t>
            </a:r>
            <a:r>
              <a:rPr lang="en-US" sz="2000" baseline="-25000" dirty="0" err="1">
                <a:solidFill>
                  <a:schemeClr val="accent6"/>
                </a:solidFill>
                <a:latin typeface="+mn-lt"/>
              </a:rPr>
              <a:t>t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8ABC9-C335-4443-A529-92D4704F28E7}"/>
              </a:ext>
            </a:extLst>
          </p:cNvPr>
          <p:cNvSpPr txBox="1"/>
          <p:nvPr/>
        </p:nvSpPr>
        <p:spPr>
          <a:xfrm>
            <a:off x="1188205" y="2812827"/>
            <a:ext cx="3240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 err="1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 err="1">
                <a:solidFill>
                  <a:schemeClr val="accent3"/>
                </a:solidFill>
                <a:latin typeface="+mn-lt"/>
              </a:rPr>
              <a:t>t</a:t>
            </a:r>
            <a:endParaRPr lang="en-US" sz="2000" baseline="-25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7C5A81-046E-47E6-869C-69D208714E85}"/>
              </a:ext>
            </a:extLst>
          </p:cNvPr>
          <p:cNvSpPr txBox="1"/>
          <p:nvPr/>
        </p:nvSpPr>
        <p:spPr>
          <a:xfrm>
            <a:off x="2484239" y="2812826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9682F8-89DA-47E9-9321-C9CEFFA90E5F}"/>
              </a:ext>
            </a:extLst>
          </p:cNvPr>
          <p:cNvSpPr txBox="1"/>
          <p:nvPr/>
        </p:nvSpPr>
        <p:spPr>
          <a:xfrm>
            <a:off x="3831493" y="2812825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79F742-B974-46AC-A70D-0F77A5C6BA17}"/>
              </a:ext>
            </a:extLst>
          </p:cNvPr>
          <p:cNvSpPr txBox="1"/>
          <p:nvPr/>
        </p:nvSpPr>
        <p:spPr>
          <a:xfrm>
            <a:off x="5184613" y="2790701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847CB4-5795-4A08-9F69-1BC85BFBBBB0}"/>
              </a:ext>
            </a:extLst>
          </p:cNvPr>
          <p:cNvSpPr txBox="1"/>
          <p:nvPr/>
        </p:nvSpPr>
        <p:spPr>
          <a:xfrm>
            <a:off x="6473365" y="2796395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F9B70B-6769-447A-9C2F-58EFC5CCC7BA}"/>
              </a:ext>
            </a:extLst>
          </p:cNvPr>
          <p:cNvSpPr txBox="1"/>
          <p:nvPr/>
        </p:nvSpPr>
        <p:spPr>
          <a:xfrm rot="20038607">
            <a:off x="771716" y="2291478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[1,0,3]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5EB192-7E98-4F51-84C7-675AD4000B04}"/>
              </a:ext>
            </a:extLst>
          </p:cNvPr>
          <p:cNvSpPr txBox="1"/>
          <p:nvPr/>
        </p:nvSpPr>
        <p:spPr>
          <a:xfrm rot="20038607">
            <a:off x="2239316" y="2242399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[1,1,2]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6BB904-CF27-49D7-AB1F-CB36CE94764B}"/>
              </a:ext>
            </a:extLst>
          </p:cNvPr>
          <p:cNvSpPr txBox="1"/>
          <p:nvPr/>
        </p:nvSpPr>
        <p:spPr>
          <a:xfrm rot="20038607">
            <a:off x="3494093" y="2260559"/>
            <a:ext cx="8239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[9,0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,-9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81FF99-C0FB-4204-87A7-88E65C0842D0}"/>
              </a:ext>
            </a:extLst>
          </p:cNvPr>
          <p:cNvSpPr txBox="1"/>
          <p:nvPr/>
        </p:nvSpPr>
        <p:spPr>
          <a:xfrm rot="20038607">
            <a:off x="4911206" y="2209567"/>
            <a:ext cx="8239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[1,1</a:t>
            </a:r>
            <a:r>
              <a:rPr lang="en-US" sz="2000" b="1" dirty="0">
                <a:solidFill>
                  <a:schemeClr val="accent1"/>
                </a:solidFill>
                <a:latin typeface="+mn-lt"/>
              </a:rPr>
              <a:t>,-9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DAF45F-DC7E-4510-8225-9D8A7AAE729B}"/>
              </a:ext>
            </a:extLst>
          </p:cNvPr>
          <p:cNvSpPr txBox="1"/>
          <p:nvPr/>
        </p:nvSpPr>
        <p:spPr>
          <a:xfrm rot="20038607">
            <a:off x="6172225" y="2240294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[1,2,</a:t>
            </a:r>
            <a:r>
              <a:rPr lang="en-US" sz="2000" b="1" dirty="0">
                <a:solidFill>
                  <a:schemeClr val="accent2"/>
                </a:solidFill>
                <a:latin typeface="+mn-lt"/>
              </a:rPr>
              <a:t>7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08EDEB-7DCB-4C94-829C-3F0E65F1793F}"/>
              </a:ext>
            </a:extLst>
          </p:cNvPr>
          <p:cNvSpPr txBox="1"/>
          <p:nvPr/>
        </p:nvSpPr>
        <p:spPr>
          <a:xfrm>
            <a:off x="1919971" y="3839076"/>
            <a:ext cx="7802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t+1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383E1-5E7F-4A00-8BE1-B770FB127767}"/>
              </a:ext>
            </a:extLst>
          </p:cNvPr>
          <p:cNvSpPr txBox="1"/>
          <p:nvPr/>
        </p:nvSpPr>
        <p:spPr>
          <a:xfrm>
            <a:off x="3242216" y="3825088"/>
            <a:ext cx="799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t+2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73F080-3910-40ED-ADCE-99688A9C2BC4}"/>
              </a:ext>
            </a:extLst>
          </p:cNvPr>
          <p:cNvSpPr txBox="1"/>
          <p:nvPr/>
        </p:nvSpPr>
        <p:spPr>
          <a:xfrm>
            <a:off x="4564731" y="3807957"/>
            <a:ext cx="799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t+3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906D87-099B-41E4-82E1-8EBF4793808D}"/>
              </a:ext>
            </a:extLst>
          </p:cNvPr>
          <p:cNvSpPr txBox="1"/>
          <p:nvPr/>
        </p:nvSpPr>
        <p:spPr>
          <a:xfrm>
            <a:off x="5903466" y="3796764"/>
            <a:ext cx="7389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t+4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41BDA1A-EC1E-4F22-A8DC-DCC6F3665FF7}"/>
              </a:ext>
            </a:extLst>
          </p:cNvPr>
          <p:cNvCxnSpPr/>
          <p:nvPr/>
        </p:nvCxnSpPr>
        <p:spPr bwMode="auto">
          <a:xfrm>
            <a:off x="9860415" y="2995400"/>
            <a:ext cx="432048" cy="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494AF70-5F45-4845-A120-11553489A892}"/>
              </a:ext>
            </a:extLst>
          </p:cNvPr>
          <p:cNvSpPr/>
          <p:nvPr/>
        </p:nvSpPr>
        <p:spPr bwMode="auto">
          <a:xfrm>
            <a:off x="10419546" y="2652818"/>
            <a:ext cx="648072" cy="64807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2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C4C01A-3B84-48FC-BDD7-B2D0490E0593}"/>
              </a:ext>
            </a:extLst>
          </p:cNvPr>
          <p:cNvSpPr txBox="1"/>
          <p:nvPr/>
        </p:nvSpPr>
        <p:spPr>
          <a:xfrm>
            <a:off x="10534623" y="2814940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000" dirty="0">
                <a:solidFill>
                  <a:schemeClr val="bg2"/>
                </a:solidFill>
                <a:latin typeface="+mn-lt"/>
              </a:rPr>
              <a:t>y</a:t>
            </a:r>
            <a:endParaRPr lang="en-US" sz="2000" baseline="-25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7C48D8-6652-47BF-ABB3-FBD86A5D1B93}"/>
              </a:ext>
            </a:extLst>
          </p:cNvPr>
          <p:cNvSpPr txBox="1"/>
          <p:nvPr/>
        </p:nvSpPr>
        <p:spPr>
          <a:xfrm>
            <a:off x="1924137" y="2597623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A419B8-11CF-459A-8099-0C3D65CCD7B2}"/>
              </a:ext>
            </a:extLst>
          </p:cNvPr>
          <p:cNvSpPr txBox="1"/>
          <p:nvPr/>
        </p:nvSpPr>
        <p:spPr>
          <a:xfrm>
            <a:off x="3251674" y="2677034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7906DF-7D59-40D1-B25E-5899401E9D63}"/>
              </a:ext>
            </a:extLst>
          </p:cNvPr>
          <p:cNvSpPr txBox="1"/>
          <p:nvPr/>
        </p:nvSpPr>
        <p:spPr>
          <a:xfrm>
            <a:off x="4644146" y="2662365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928815-6A9C-451A-B65A-40905800001A}"/>
              </a:ext>
            </a:extLst>
          </p:cNvPr>
          <p:cNvSpPr txBox="1"/>
          <p:nvPr/>
        </p:nvSpPr>
        <p:spPr>
          <a:xfrm>
            <a:off x="5908825" y="2629677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A5FC8-54A7-430B-9204-39A93B4B06AC}"/>
              </a:ext>
            </a:extLst>
          </p:cNvPr>
          <p:cNvSpPr txBox="1"/>
          <p:nvPr/>
        </p:nvSpPr>
        <p:spPr>
          <a:xfrm>
            <a:off x="10013182" y="2661051"/>
            <a:ext cx="26804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bg2"/>
                </a:solidFill>
                <a:latin typeface="+mn-lt"/>
              </a:rPr>
              <a:t>v</a:t>
            </a:r>
            <a:endParaRPr lang="en-US" sz="2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297949-9F78-47A4-B24C-BEE2A727D547}"/>
              </a:ext>
            </a:extLst>
          </p:cNvPr>
          <p:cNvSpPr txBox="1"/>
          <p:nvPr/>
        </p:nvSpPr>
        <p:spPr>
          <a:xfrm>
            <a:off x="7748058" y="5630010"/>
            <a:ext cx="22825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i="1" dirty="0">
                <a:latin typeface="+mn-lt"/>
              </a:rPr>
              <a:t>, </a:t>
            </a:r>
            <a:r>
              <a:rPr lang="en-US" i="1" dirty="0">
                <a:solidFill>
                  <a:schemeClr val="accent3"/>
                </a:solidFill>
                <a:latin typeface="+mn-lt"/>
              </a:rPr>
              <a:t>w</a:t>
            </a:r>
            <a:r>
              <a:rPr lang="en-US" i="1" dirty="0">
                <a:latin typeface="+mn-lt"/>
              </a:rPr>
              <a:t>, </a:t>
            </a:r>
            <a:r>
              <a:rPr lang="en-US" i="1" dirty="0">
                <a:solidFill>
                  <a:schemeClr val="bg2"/>
                </a:solidFill>
                <a:latin typeface="+mn-lt"/>
              </a:rPr>
              <a:t>v</a:t>
            </a:r>
            <a:r>
              <a:rPr lang="en-US" i="1" dirty="0">
                <a:latin typeface="+mn-lt"/>
              </a:rPr>
              <a:t> –weights matrices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A50E62-C672-4EC9-B62A-C247D204AE14}"/>
              </a:ext>
            </a:extLst>
          </p:cNvPr>
          <p:cNvCxnSpPr/>
          <p:nvPr/>
        </p:nvCxnSpPr>
        <p:spPr bwMode="auto">
          <a:xfrm flipV="1">
            <a:off x="10743582" y="2052745"/>
            <a:ext cx="0" cy="4663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3560AA-D49E-4C4B-957F-24D59767FA80}"/>
              </a:ext>
            </a:extLst>
          </p:cNvPr>
          <p:cNvSpPr txBox="1"/>
          <p:nvPr/>
        </p:nvSpPr>
        <p:spPr>
          <a:xfrm>
            <a:off x="10060703" y="1604356"/>
            <a:ext cx="136575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Positive review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A1A41C7-69E6-4304-BA6F-C8D98355A65D}"/>
              </a:ext>
            </a:extLst>
          </p:cNvPr>
          <p:cNvCxnSpPr/>
          <p:nvPr/>
        </p:nvCxnSpPr>
        <p:spPr bwMode="auto">
          <a:xfrm flipV="1">
            <a:off x="8015819" y="4823050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6F41DF1-49F5-4CF6-B01F-5369255FC5AB}"/>
              </a:ext>
            </a:extLst>
          </p:cNvPr>
          <p:cNvSpPr txBox="1"/>
          <p:nvPr/>
        </p:nvSpPr>
        <p:spPr>
          <a:xfrm>
            <a:off x="7657488" y="4334463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[2,1,1]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95FF0E-8021-4881-BA70-D1115C033847}"/>
              </a:ext>
            </a:extLst>
          </p:cNvPr>
          <p:cNvCxnSpPr/>
          <p:nvPr/>
        </p:nvCxnSpPr>
        <p:spPr bwMode="auto">
          <a:xfrm flipV="1">
            <a:off x="8015818" y="3742930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D8AF4480-4E08-47A9-A167-B9AE610638AD}"/>
              </a:ext>
            </a:extLst>
          </p:cNvPr>
          <p:cNvSpPr/>
          <p:nvPr/>
        </p:nvSpPr>
        <p:spPr bwMode="auto">
          <a:xfrm>
            <a:off x="7691782" y="2654682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7F0435F-0402-449A-BE6D-3FC990B04E03}"/>
              </a:ext>
            </a:extLst>
          </p:cNvPr>
          <p:cNvCxnSpPr/>
          <p:nvPr/>
        </p:nvCxnSpPr>
        <p:spPr bwMode="auto">
          <a:xfrm>
            <a:off x="7129319" y="2978718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4AB781C-7514-4E4E-B729-01707B6BA8E5}"/>
              </a:ext>
            </a:extLst>
          </p:cNvPr>
          <p:cNvSpPr txBox="1"/>
          <p:nvPr/>
        </p:nvSpPr>
        <p:spPr>
          <a:xfrm>
            <a:off x="7810363" y="2798259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68053E-3A80-4DB8-88BA-7CFF3B3ED0D1}"/>
              </a:ext>
            </a:extLst>
          </p:cNvPr>
          <p:cNvSpPr txBox="1"/>
          <p:nvPr/>
        </p:nvSpPr>
        <p:spPr>
          <a:xfrm rot="20038607">
            <a:off x="7509223" y="2242158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[1,2,</a:t>
            </a:r>
            <a:r>
              <a:rPr lang="en-US" sz="2000" b="1" dirty="0">
                <a:solidFill>
                  <a:schemeClr val="accent2"/>
                </a:solidFill>
                <a:latin typeface="+mn-lt"/>
              </a:rPr>
              <a:t>7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32EE1D-2FC9-4E48-8A3E-ED586F44925A}"/>
              </a:ext>
            </a:extLst>
          </p:cNvPr>
          <p:cNvSpPr txBox="1"/>
          <p:nvPr/>
        </p:nvSpPr>
        <p:spPr>
          <a:xfrm>
            <a:off x="7240464" y="3798628"/>
            <a:ext cx="7389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t+4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1FF28C-2139-4092-8189-497A0CEAD230}"/>
              </a:ext>
            </a:extLst>
          </p:cNvPr>
          <p:cNvSpPr txBox="1"/>
          <p:nvPr/>
        </p:nvSpPr>
        <p:spPr>
          <a:xfrm>
            <a:off x="7245823" y="2631541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35FAB3-0A11-4470-B51F-C9A9A00F695B}"/>
              </a:ext>
            </a:extLst>
          </p:cNvPr>
          <p:cNvCxnSpPr/>
          <p:nvPr/>
        </p:nvCxnSpPr>
        <p:spPr bwMode="auto">
          <a:xfrm flipV="1">
            <a:off x="9373289" y="4808109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02E27A0-D8C1-4545-97D1-282838A59CDF}"/>
              </a:ext>
            </a:extLst>
          </p:cNvPr>
          <p:cNvSpPr txBox="1"/>
          <p:nvPr/>
        </p:nvSpPr>
        <p:spPr>
          <a:xfrm>
            <a:off x="8918837" y="4320310"/>
            <a:ext cx="9089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</a:rPr>
              <a:t>[-2,-1,1]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379368D-A974-4596-8430-90DB9470A6C9}"/>
              </a:ext>
            </a:extLst>
          </p:cNvPr>
          <p:cNvCxnSpPr/>
          <p:nvPr/>
        </p:nvCxnSpPr>
        <p:spPr bwMode="auto">
          <a:xfrm flipV="1">
            <a:off x="9373288" y="3727989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57DA8E4F-59AE-4133-96E6-F354F722B9FA}"/>
              </a:ext>
            </a:extLst>
          </p:cNvPr>
          <p:cNvSpPr/>
          <p:nvPr/>
        </p:nvSpPr>
        <p:spPr bwMode="auto">
          <a:xfrm>
            <a:off x="9049252" y="2639741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BF2528F-0E51-48C1-B643-2FDB3A1B9EFB}"/>
              </a:ext>
            </a:extLst>
          </p:cNvPr>
          <p:cNvCxnSpPr/>
          <p:nvPr/>
        </p:nvCxnSpPr>
        <p:spPr bwMode="auto">
          <a:xfrm>
            <a:off x="8486789" y="2963777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133D816-71D5-41A5-BD5F-B10F89CACBD1}"/>
              </a:ext>
            </a:extLst>
          </p:cNvPr>
          <p:cNvSpPr txBox="1"/>
          <p:nvPr/>
        </p:nvSpPr>
        <p:spPr>
          <a:xfrm>
            <a:off x="9167833" y="2783318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95076DF-F1E0-40B0-8376-C1FC443CB8FE}"/>
              </a:ext>
            </a:extLst>
          </p:cNvPr>
          <p:cNvSpPr txBox="1"/>
          <p:nvPr/>
        </p:nvSpPr>
        <p:spPr>
          <a:xfrm rot="20038607">
            <a:off x="8866693" y="2227217"/>
            <a:ext cx="7389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b="1" dirty="0">
                <a:solidFill>
                  <a:schemeClr val="accent3"/>
                </a:solidFill>
                <a:latin typeface="+mn-lt"/>
              </a:rPr>
              <a:t>[1,2,</a:t>
            </a:r>
            <a:r>
              <a:rPr lang="en-US" sz="2000" b="1" dirty="0">
                <a:solidFill>
                  <a:schemeClr val="accent2"/>
                </a:solidFill>
                <a:latin typeface="+mn-lt"/>
              </a:rPr>
              <a:t>7</a:t>
            </a:r>
            <a:r>
              <a:rPr lang="en-US" sz="2000" b="1" dirty="0">
                <a:solidFill>
                  <a:schemeClr val="accent3"/>
                </a:solidFill>
                <a:latin typeface="+mn-lt"/>
              </a:rPr>
              <a:t>]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08A79F-F7F6-468B-B18C-5C510D43E70B}"/>
              </a:ext>
            </a:extLst>
          </p:cNvPr>
          <p:cNvSpPr txBox="1"/>
          <p:nvPr/>
        </p:nvSpPr>
        <p:spPr>
          <a:xfrm>
            <a:off x="8597934" y="3783687"/>
            <a:ext cx="7389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t+4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04547F6-6645-4AD5-A32F-4A550EB9796B}"/>
              </a:ext>
            </a:extLst>
          </p:cNvPr>
          <p:cNvSpPr txBox="1"/>
          <p:nvPr/>
        </p:nvSpPr>
        <p:spPr>
          <a:xfrm>
            <a:off x="8603293" y="2616600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9A8646-7639-41E4-B9FD-73191739AE27}"/>
              </a:ext>
            </a:extLst>
          </p:cNvPr>
          <p:cNvSpPr txBox="1"/>
          <p:nvPr/>
        </p:nvSpPr>
        <p:spPr>
          <a:xfrm>
            <a:off x="675818" y="6049453"/>
            <a:ext cx="54197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Potential Issues: </a:t>
            </a:r>
            <a:r>
              <a:rPr lang="en-US" dirty="0">
                <a:latin typeface="+mn-lt"/>
              </a:rPr>
              <a:t>long-term memory and sequence lengths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192E7E-2C66-4FCD-9F07-549328B0C967}"/>
              </a:ext>
            </a:extLst>
          </p:cNvPr>
          <p:cNvCxnSpPr/>
          <p:nvPr/>
        </p:nvCxnSpPr>
        <p:spPr bwMode="auto">
          <a:xfrm flipH="1">
            <a:off x="4343787" y="1883900"/>
            <a:ext cx="405807" cy="26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2567564-69CB-4139-9EAA-6E7BF20321BF}"/>
              </a:ext>
            </a:extLst>
          </p:cNvPr>
          <p:cNvSpPr txBox="1"/>
          <p:nvPr/>
        </p:nvSpPr>
        <p:spPr>
          <a:xfrm>
            <a:off x="4811283" y="1601539"/>
            <a:ext cx="1962076" cy="420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Most likely it is going to be </a:t>
            </a:r>
          </a:p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overwritten by the word “like”</a:t>
            </a:r>
          </a:p>
        </p:txBody>
      </p:sp>
    </p:spTree>
    <p:extLst>
      <p:ext uri="{BB962C8B-B14F-4D97-AF65-F5344CB8AC3E}">
        <p14:creationId xmlns:p14="http://schemas.microsoft.com/office/powerpoint/2010/main" val="315620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DCDE-8E0E-49DA-989F-A2473EE9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9EB2A-3120-45AA-A0AC-1CFAC74C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US" b="1" dirty="0"/>
              <a:t>Intro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/>
              <a:t>Theory Behind</a:t>
            </a:r>
          </a:p>
          <a:p>
            <a:pPr marL="616050" lvl="1" indent="-400050">
              <a:buFont typeface="+mj-lt"/>
              <a:buAutoNum type="arabicPeriod"/>
            </a:pPr>
            <a:r>
              <a:rPr lang="en-US" dirty="0"/>
              <a:t>Word Embeddings</a:t>
            </a:r>
          </a:p>
          <a:p>
            <a:pPr marL="616050" lvl="1" indent="-400050">
              <a:buFont typeface="+mj-lt"/>
              <a:buAutoNum type="arabicPeriod"/>
            </a:pPr>
            <a:r>
              <a:rPr lang="en-US" dirty="0"/>
              <a:t>Transformers and Self-Attention</a:t>
            </a:r>
          </a:p>
          <a:p>
            <a:pPr marL="616050" lvl="1" indent="-400050">
              <a:buFont typeface="+mj-lt"/>
              <a:buAutoNum type="arabicPeriod"/>
            </a:pPr>
            <a:r>
              <a:rPr lang="en-US" dirty="0"/>
              <a:t>BERT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/>
              <a:t>Life2Vec</a:t>
            </a:r>
          </a:p>
          <a:p>
            <a:pPr marL="616050" lvl="1" indent="-4000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616050" lvl="1" indent="-400050">
              <a:buFont typeface="+mj-lt"/>
              <a:buAutoNum type="arabicPeriod"/>
            </a:pPr>
            <a:r>
              <a:rPr lang="en-US" dirty="0"/>
              <a:t>Model</a:t>
            </a:r>
          </a:p>
          <a:p>
            <a:pPr marL="616050" lvl="1" indent="-400050">
              <a:buFont typeface="+mj-lt"/>
              <a:buAutoNum type="arabicPeriod"/>
            </a:pPr>
            <a:r>
              <a:rPr lang="en-US" dirty="0"/>
              <a:t>Findings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/>
              <a:t>Ethical Considerations</a:t>
            </a:r>
          </a:p>
          <a:p>
            <a:pPr marL="5589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B206C-584F-42FD-B3ED-DA1BF8F3E8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412ED-21C9-4A88-9B4F-2D2A2A3799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D4C4-6616-4030-8551-B27B9B4A7250}"/>
              </a:ext>
            </a:extLst>
          </p:cNvPr>
          <p:cNvSpPr txBox="1"/>
          <p:nvPr/>
        </p:nvSpPr>
        <p:spPr>
          <a:xfrm>
            <a:off x="1795952" y="6006328"/>
            <a:ext cx="42992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400" b="1" dirty="0">
                <a:highlight>
                  <a:srgbClr val="FFFF00"/>
                </a:highlight>
                <a:latin typeface="+mn-lt"/>
              </a:rPr>
              <a:t>Marked Slides</a:t>
            </a:r>
            <a:r>
              <a:rPr lang="en-US" sz="1400" dirty="0">
                <a:latin typeface="+mn-lt"/>
              </a:rPr>
              <a:t>: Slides skipped during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475874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A24B-20B1-4817-965E-1397C435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Sequences III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DCF77-0DFF-4A17-B087-C8E51058A7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EB4E4-8784-46A5-B72C-ADE67571B0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6639765-511C-43CF-B9BE-120372F00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616635"/>
              </p:ext>
            </p:extLst>
          </p:nvPr>
        </p:nvGraphicFramePr>
        <p:xfrm>
          <a:off x="388268" y="5621142"/>
          <a:ext cx="9408007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4001">
                  <a:extLst>
                    <a:ext uri="{9D8B030D-6E8A-4147-A177-3AD203B41FA5}">
                      <a16:colId xmlns:a16="http://schemas.microsoft.com/office/drawing/2014/main" val="3498681642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3475921320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1726268117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898330147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1446288456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208389608"/>
                    </a:ext>
                  </a:extLst>
                </a:gridCol>
                <a:gridCol w="1344001">
                  <a:extLst>
                    <a:ext uri="{9D8B030D-6E8A-4147-A177-3AD203B41FA5}">
                      <a16:colId xmlns:a16="http://schemas.microsoft.com/office/drawing/2014/main" val="335521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91401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2A2B30-20B2-4C0A-87C3-88CD5948A91F}"/>
              </a:ext>
            </a:extLst>
          </p:cNvPr>
          <p:cNvCxnSpPr/>
          <p:nvPr/>
        </p:nvCxnSpPr>
        <p:spPr bwMode="auto">
          <a:xfrm flipV="1">
            <a:off x="1128554" y="5166827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9E0930-DB62-406D-947F-2F49DF768D3B}"/>
              </a:ext>
            </a:extLst>
          </p:cNvPr>
          <p:cNvCxnSpPr/>
          <p:nvPr/>
        </p:nvCxnSpPr>
        <p:spPr bwMode="auto">
          <a:xfrm flipV="1">
            <a:off x="2514597" y="5166827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FD018C-944A-4E94-ACFA-0390F22B68BE}"/>
              </a:ext>
            </a:extLst>
          </p:cNvPr>
          <p:cNvCxnSpPr/>
          <p:nvPr/>
        </p:nvCxnSpPr>
        <p:spPr bwMode="auto">
          <a:xfrm flipV="1">
            <a:off x="3843848" y="5166827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28D9D3-17AF-4DF8-8BEB-EF596AB1B4B2}"/>
              </a:ext>
            </a:extLst>
          </p:cNvPr>
          <p:cNvCxnSpPr/>
          <p:nvPr/>
        </p:nvCxnSpPr>
        <p:spPr bwMode="auto">
          <a:xfrm flipV="1">
            <a:off x="5201370" y="5144704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E4026D-4009-4091-AA80-DB03AF1D7F57}"/>
              </a:ext>
            </a:extLst>
          </p:cNvPr>
          <p:cNvCxnSpPr/>
          <p:nvPr/>
        </p:nvCxnSpPr>
        <p:spPr bwMode="auto">
          <a:xfrm flipV="1">
            <a:off x="6493155" y="5150398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E0575EA-829D-49E7-B491-8C0ACAB1E10C}"/>
              </a:ext>
            </a:extLst>
          </p:cNvPr>
          <p:cNvSpPr/>
          <p:nvPr/>
        </p:nvSpPr>
        <p:spPr bwMode="auto">
          <a:xfrm>
            <a:off x="824000" y="4391414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5DC2FD-3A41-4EA4-B9AF-FAD82644DC7D}"/>
              </a:ext>
            </a:extLst>
          </p:cNvPr>
          <p:cNvSpPr/>
          <p:nvPr/>
        </p:nvSpPr>
        <p:spPr bwMode="auto">
          <a:xfrm>
            <a:off x="2210043" y="4391414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D2446C-604B-4716-905C-0479B68EC4CC}"/>
              </a:ext>
            </a:extLst>
          </p:cNvPr>
          <p:cNvSpPr/>
          <p:nvPr/>
        </p:nvSpPr>
        <p:spPr bwMode="auto">
          <a:xfrm>
            <a:off x="3539294" y="4391414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427168-12FE-47B6-BC57-A03243DA0063}"/>
              </a:ext>
            </a:extLst>
          </p:cNvPr>
          <p:cNvSpPr/>
          <p:nvPr/>
        </p:nvSpPr>
        <p:spPr bwMode="auto">
          <a:xfrm>
            <a:off x="4896816" y="4369291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DFF308-A93C-4CFC-A9C8-5B5D43DF919F}"/>
              </a:ext>
            </a:extLst>
          </p:cNvPr>
          <p:cNvSpPr/>
          <p:nvPr/>
        </p:nvSpPr>
        <p:spPr bwMode="auto">
          <a:xfrm>
            <a:off x="6188601" y="4398126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887C45-AB17-4B4A-9366-D4A95F4A1494}"/>
              </a:ext>
            </a:extLst>
          </p:cNvPr>
          <p:cNvCxnSpPr/>
          <p:nvPr/>
        </p:nvCxnSpPr>
        <p:spPr bwMode="auto">
          <a:xfrm>
            <a:off x="1652093" y="4715450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371DE0-7859-4031-96EB-E7DFE6E96469}"/>
              </a:ext>
            </a:extLst>
          </p:cNvPr>
          <p:cNvCxnSpPr/>
          <p:nvPr/>
        </p:nvCxnSpPr>
        <p:spPr bwMode="auto">
          <a:xfrm>
            <a:off x="2988531" y="4738591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CC5AC9-E663-4B29-9573-6FF1951257D4}"/>
              </a:ext>
            </a:extLst>
          </p:cNvPr>
          <p:cNvCxnSpPr/>
          <p:nvPr/>
        </p:nvCxnSpPr>
        <p:spPr bwMode="auto">
          <a:xfrm>
            <a:off x="4367387" y="4738591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07805AC-D5F1-4956-9D1B-7FAAD6C31AE8}"/>
              </a:ext>
            </a:extLst>
          </p:cNvPr>
          <p:cNvCxnSpPr/>
          <p:nvPr/>
        </p:nvCxnSpPr>
        <p:spPr bwMode="auto">
          <a:xfrm>
            <a:off x="5626138" y="4722162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04AA9D-4720-445B-AB83-46F4794801CA}"/>
              </a:ext>
            </a:extLst>
          </p:cNvPr>
          <p:cNvSpPr txBox="1"/>
          <p:nvPr/>
        </p:nvSpPr>
        <p:spPr>
          <a:xfrm>
            <a:off x="480482" y="5225462"/>
            <a:ext cx="6480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</a:t>
            </a:r>
            <a:r>
              <a:rPr lang="en-US" sz="2000" dirty="0" err="1">
                <a:solidFill>
                  <a:schemeClr val="accent6"/>
                </a:solidFill>
                <a:latin typeface="+mn-lt"/>
              </a:rPr>
              <a:t>X</a:t>
            </a:r>
            <a:r>
              <a:rPr lang="en-US" sz="2000" baseline="-25000" dirty="0" err="1">
                <a:solidFill>
                  <a:schemeClr val="accent6"/>
                </a:solidFill>
                <a:latin typeface="+mn-lt"/>
              </a:rPr>
              <a:t>t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8ABC9-C335-4443-A529-92D4704F28E7}"/>
              </a:ext>
            </a:extLst>
          </p:cNvPr>
          <p:cNvSpPr txBox="1"/>
          <p:nvPr/>
        </p:nvSpPr>
        <p:spPr>
          <a:xfrm>
            <a:off x="1022022" y="4558135"/>
            <a:ext cx="3240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 err="1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 err="1">
                <a:solidFill>
                  <a:schemeClr val="accent3"/>
                </a:solidFill>
                <a:latin typeface="+mn-lt"/>
              </a:rPr>
              <a:t>t</a:t>
            </a:r>
            <a:endParaRPr lang="en-US" sz="2000" baseline="-25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7C5A81-046E-47E6-869C-69D208714E85}"/>
              </a:ext>
            </a:extLst>
          </p:cNvPr>
          <p:cNvSpPr txBox="1"/>
          <p:nvPr/>
        </p:nvSpPr>
        <p:spPr>
          <a:xfrm>
            <a:off x="2318056" y="4558134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9682F8-89DA-47E9-9321-C9CEFFA90E5F}"/>
              </a:ext>
            </a:extLst>
          </p:cNvPr>
          <p:cNvSpPr txBox="1"/>
          <p:nvPr/>
        </p:nvSpPr>
        <p:spPr>
          <a:xfrm>
            <a:off x="3665310" y="4558133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79F742-B974-46AC-A70D-0F77A5C6BA17}"/>
              </a:ext>
            </a:extLst>
          </p:cNvPr>
          <p:cNvSpPr txBox="1"/>
          <p:nvPr/>
        </p:nvSpPr>
        <p:spPr>
          <a:xfrm>
            <a:off x="5018430" y="4536009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847CB4-5795-4A08-9F69-1BC85BFBBBB0}"/>
              </a:ext>
            </a:extLst>
          </p:cNvPr>
          <p:cNvSpPr txBox="1"/>
          <p:nvPr/>
        </p:nvSpPr>
        <p:spPr>
          <a:xfrm>
            <a:off x="6307182" y="4541703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08EDEB-7DCB-4C94-829C-3F0E65F1793F}"/>
              </a:ext>
            </a:extLst>
          </p:cNvPr>
          <p:cNvSpPr txBox="1"/>
          <p:nvPr/>
        </p:nvSpPr>
        <p:spPr>
          <a:xfrm>
            <a:off x="1734306" y="5248408"/>
            <a:ext cx="7802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t+1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8383E1-5E7F-4A00-8BE1-B770FB127767}"/>
              </a:ext>
            </a:extLst>
          </p:cNvPr>
          <p:cNvSpPr txBox="1"/>
          <p:nvPr/>
        </p:nvSpPr>
        <p:spPr>
          <a:xfrm>
            <a:off x="3056551" y="5234420"/>
            <a:ext cx="799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t+2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873F080-3910-40ED-ADCE-99688A9C2BC4}"/>
              </a:ext>
            </a:extLst>
          </p:cNvPr>
          <p:cNvSpPr txBox="1"/>
          <p:nvPr/>
        </p:nvSpPr>
        <p:spPr>
          <a:xfrm>
            <a:off x="4379066" y="5217289"/>
            <a:ext cx="799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t+3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906D87-099B-41E4-82E1-8EBF4793808D}"/>
              </a:ext>
            </a:extLst>
          </p:cNvPr>
          <p:cNvSpPr txBox="1"/>
          <p:nvPr/>
        </p:nvSpPr>
        <p:spPr>
          <a:xfrm>
            <a:off x="5717801" y="5206096"/>
            <a:ext cx="7389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t+4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494AF70-5F45-4845-A120-11553489A892}"/>
              </a:ext>
            </a:extLst>
          </p:cNvPr>
          <p:cNvSpPr/>
          <p:nvPr/>
        </p:nvSpPr>
        <p:spPr bwMode="auto">
          <a:xfrm>
            <a:off x="4854126" y="2120982"/>
            <a:ext cx="648072" cy="648072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chemeClr val="bg2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C4C01A-3B84-48FC-BDD7-B2D0490E0593}"/>
              </a:ext>
            </a:extLst>
          </p:cNvPr>
          <p:cNvSpPr txBox="1"/>
          <p:nvPr/>
        </p:nvSpPr>
        <p:spPr>
          <a:xfrm>
            <a:off x="4975321" y="2275394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sz="2000" dirty="0">
                <a:solidFill>
                  <a:schemeClr val="bg2"/>
                </a:solidFill>
                <a:latin typeface="+mn-lt"/>
              </a:rPr>
              <a:t>y</a:t>
            </a:r>
            <a:endParaRPr lang="en-US" sz="2000" baseline="-25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7C48D8-6652-47BF-ABB3-FBD86A5D1B93}"/>
              </a:ext>
            </a:extLst>
          </p:cNvPr>
          <p:cNvSpPr txBox="1"/>
          <p:nvPr/>
        </p:nvSpPr>
        <p:spPr>
          <a:xfrm>
            <a:off x="1740030" y="4351267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A419B8-11CF-459A-8099-0C3D65CCD7B2}"/>
              </a:ext>
            </a:extLst>
          </p:cNvPr>
          <p:cNvSpPr txBox="1"/>
          <p:nvPr/>
        </p:nvSpPr>
        <p:spPr>
          <a:xfrm>
            <a:off x="3085491" y="4422342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7906DF-7D59-40D1-B25E-5899401E9D63}"/>
              </a:ext>
            </a:extLst>
          </p:cNvPr>
          <p:cNvSpPr txBox="1"/>
          <p:nvPr/>
        </p:nvSpPr>
        <p:spPr>
          <a:xfrm>
            <a:off x="4477963" y="4407673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928815-6A9C-451A-B65A-40905800001A}"/>
              </a:ext>
            </a:extLst>
          </p:cNvPr>
          <p:cNvSpPr txBox="1"/>
          <p:nvPr/>
        </p:nvSpPr>
        <p:spPr>
          <a:xfrm>
            <a:off x="5742642" y="4374985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297949-9F78-47A4-B24C-BEE2A727D547}"/>
              </a:ext>
            </a:extLst>
          </p:cNvPr>
          <p:cNvSpPr txBox="1"/>
          <p:nvPr/>
        </p:nvSpPr>
        <p:spPr>
          <a:xfrm>
            <a:off x="7513727" y="5960908"/>
            <a:ext cx="22825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i="1" dirty="0">
                <a:latin typeface="+mn-lt"/>
              </a:rPr>
              <a:t>, </a:t>
            </a:r>
            <a:r>
              <a:rPr lang="en-US" i="1" dirty="0">
                <a:solidFill>
                  <a:schemeClr val="accent3"/>
                </a:solidFill>
                <a:latin typeface="+mn-lt"/>
              </a:rPr>
              <a:t>w</a:t>
            </a:r>
            <a:r>
              <a:rPr lang="en-US" i="1" dirty="0">
                <a:latin typeface="+mn-lt"/>
              </a:rPr>
              <a:t>, </a:t>
            </a:r>
            <a:r>
              <a:rPr lang="en-US" i="1" dirty="0">
                <a:solidFill>
                  <a:schemeClr val="bg2"/>
                </a:solidFill>
                <a:latin typeface="+mn-lt"/>
              </a:rPr>
              <a:t>v</a:t>
            </a:r>
            <a:r>
              <a:rPr lang="en-US" i="1" dirty="0">
                <a:latin typeface="+mn-lt"/>
              </a:rPr>
              <a:t> –weights matrices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4A50E62-C672-4EC9-B62A-C247D204AE14}"/>
              </a:ext>
            </a:extLst>
          </p:cNvPr>
          <p:cNvCxnSpPr/>
          <p:nvPr/>
        </p:nvCxnSpPr>
        <p:spPr bwMode="auto">
          <a:xfrm flipH="1">
            <a:off x="3866045" y="2445018"/>
            <a:ext cx="78112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23560AA-D49E-4C4B-957F-24D59767FA80}"/>
              </a:ext>
            </a:extLst>
          </p:cNvPr>
          <p:cNvSpPr txBox="1"/>
          <p:nvPr/>
        </p:nvSpPr>
        <p:spPr>
          <a:xfrm>
            <a:off x="2129550" y="2326065"/>
            <a:ext cx="14571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Negative review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95FF0E-8021-4881-BA70-D1115C033847}"/>
              </a:ext>
            </a:extLst>
          </p:cNvPr>
          <p:cNvCxnSpPr/>
          <p:nvPr/>
        </p:nvCxnSpPr>
        <p:spPr bwMode="auto">
          <a:xfrm flipV="1">
            <a:off x="7830153" y="5152262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D8AF4480-4E08-47A9-A167-B9AE610638AD}"/>
              </a:ext>
            </a:extLst>
          </p:cNvPr>
          <p:cNvSpPr/>
          <p:nvPr/>
        </p:nvSpPr>
        <p:spPr bwMode="auto">
          <a:xfrm>
            <a:off x="7525599" y="4399990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7F0435F-0402-449A-BE6D-3FC990B04E03}"/>
              </a:ext>
            </a:extLst>
          </p:cNvPr>
          <p:cNvCxnSpPr/>
          <p:nvPr/>
        </p:nvCxnSpPr>
        <p:spPr bwMode="auto">
          <a:xfrm>
            <a:off x="6963136" y="4724026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4AB781C-7514-4E4E-B729-01707B6BA8E5}"/>
              </a:ext>
            </a:extLst>
          </p:cNvPr>
          <p:cNvSpPr txBox="1"/>
          <p:nvPr/>
        </p:nvSpPr>
        <p:spPr>
          <a:xfrm>
            <a:off x="7644180" y="4543567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32EE1D-2FC9-4E48-8A3E-ED586F44925A}"/>
              </a:ext>
            </a:extLst>
          </p:cNvPr>
          <p:cNvSpPr txBox="1"/>
          <p:nvPr/>
        </p:nvSpPr>
        <p:spPr>
          <a:xfrm>
            <a:off x="7054799" y="5207960"/>
            <a:ext cx="7389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t+4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1FF28C-2139-4092-8189-497A0CEAD230}"/>
              </a:ext>
            </a:extLst>
          </p:cNvPr>
          <p:cNvSpPr txBox="1"/>
          <p:nvPr/>
        </p:nvSpPr>
        <p:spPr>
          <a:xfrm>
            <a:off x="7079640" y="4376849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379368D-A974-4596-8430-90DB9470A6C9}"/>
              </a:ext>
            </a:extLst>
          </p:cNvPr>
          <p:cNvCxnSpPr/>
          <p:nvPr/>
        </p:nvCxnSpPr>
        <p:spPr bwMode="auto">
          <a:xfrm flipV="1">
            <a:off x="9187623" y="5137321"/>
            <a:ext cx="0" cy="36004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57DA8E4F-59AE-4133-96E6-F354F722B9FA}"/>
              </a:ext>
            </a:extLst>
          </p:cNvPr>
          <p:cNvSpPr/>
          <p:nvPr/>
        </p:nvSpPr>
        <p:spPr bwMode="auto">
          <a:xfrm>
            <a:off x="8883069" y="4385049"/>
            <a:ext cx="648072" cy="64807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BF2528F-0E51-48C1-B643-2FDB3A1B9EFB}"/>
              </a:ext>
            </a:extLst>
          </p:cNvPr>
          <p:cNvCxnSpPr/>
          <p:nvPr/>
        </p:nvCxnSpPr>
        <p:spPr bwMode="auto">
          <a:xfrm>
            <a:off x="8320606" y="4709085"/>
            <a:ext cx="432048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133D816-71D5-41A5-BD5F-B10F89CACBD1}"/>
              </a:ext>
            </a:extLst>
          </p:cNvPr>
          <p:cNvSpPr txBox="1"/>
          <p:nvPr/>
        </p:nvSpPr>
        <p:spPr>
          <a:xfrm>
            <a:off x="9001650" y="4528626"/>
            <a:ext cx="4320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dirty="0">
                <a:solidFill>
                  <a:schemeClr val="accent3"/>
                </a:solidFill>
                <a:latin typeface="+mn-lt"/>
              </a:rPr>
              <a:t>H</a:t>
            </a:r>
            <a:r>
              <a:rPr lang="en-US" sz="2000" baseline="-25000" dirty="0">
                <a:solidFill>
                  <a:schemeClr val="accent3"/>
                </a:solidFill>
                <a:latin typeface="+mn-lt"/>
              </a:rPr>
              <a:t>t+4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08A79F-F7F6-468B-B18C-5C510D43E70B}"/>
              </a:ext>
            </a:extLst>
          </p:cNvPr>
          <p:cNvSpPr txBox="1"/>
          <p:nvPr/>
        </p:nvSpPr>
        <p:spPr>
          <a:xfrm>
            <a:off x="8412269" y="5193019"/>
            <a:ext cx="7389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6"/>
                </a:solidFill>
                <a:latin typeface="+mn-lt"/>
              </a:rPr>
              <a:t>u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(X</a:t>
            </a:r>
            <a:r>
              <a:rPr lang="en-US" sz="2000" baseline="-25000" dirty="0">
                <a:solidFill>
                  <a:schemeClr val="accent6"/>
                </a:solidFill>
                <a:latin typeface="+mn-lt"/>
              </a:rPr>
              <a:t>t+4</a:t>
            </a:r>
            <a:r>
              <a:rPr lang="en-US" sz="2000" dirty="0">
                <a:solidFill>
                  <a:schemeClr val="accent6"/>
                </a:solidFill>
                <a:latin typeface="+mn-lt"/>
              </a:rPr>
              <a:t>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04547F6-6645-4AD5-A32F-4A550EB9796B}"/>
              </a:ext>
            </a:extLst>
          </p:cNvPr>
          <p:cNvSpPr txBox="1"/>
          <p:nvPr/>
        </p:nvSpPr>
        <p:spPr>
          <a:xfrm>
            <a:off x="8437110" y="4361908"/>
            <a:ext cx="2680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w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A99CB6-15EE-4657-8D5D-4C326ABACB6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40395" y="2774792"/>
            <a:ext cx="2944409" cy="1459305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8CC997D-9580-4BD2-B5E3-CD014871C6AE}"/>
              </a:ext>
            </a:extLst>
          </p:cNvPr>
          <p:cNvCxnSpPr/>
          <p:nvPr/>
        </p:nvCxnSpPr>
        <p:spPr bwMode="auto">
          <a:xfrm flipV="1">
            <a:off x="2858115" y="2850030"/>
            <a:ext cx="1875036" cy="14144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5F5BD20-C689-437B-B7EF-B3B8923ACC25}"/>
              </a:ext>
            </a:extLst>
          </p:cNvPr>
          <p:cNvCxnSpPr/>
          <p:nvPr/>
        </p:nvCxnSpPr>
        <p:spPr bwMode="auto">
          <a:xfrm flipV="1">
            <a:off x="4147595" y="2901384"/>
            <a:ext cx="874593" cy="1471518"/>
          </a:xfrm>
          <a:prstGeom prst="straightConnector1">
            <a:avLst/>
          </a:prstGeom>
          <a:ln w="762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EDB6404-9367-48A6-A7B2-B102D7CF4109}"/>
              </a:ext>
            </a:extLst>
          </p:cNvPr>
          <p:cNvCxnSpPr/>
          <p:nvPr/>
        </p:nvCxnSpPr>
        <p:spPr bwMode="auto">
          <a:xfrm flipV="1">
            <a:off x="5194204" y="2928172"/>
            <a:ext cx="7166" cy="13731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BD41D18-4C9C-4FEC-BD81-85AB9973D69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706062" y="2713478"/>
            <a:ext cx="3177007" cy="1553442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FC641BC-9DB0-4DF1-93A2-AC2236CADB76}"/>
              </a:ext>
            </a:extLst>
          </p:cNvPr>
          <p:cNvCxnSpPr/>
          <p:nvPr/>
        </p:nvCxnSpPr>
        <p:spPr bwMode="auto">
          <a:xfrm flipH="1" flipV="1">
            <a:off x="5591150" y="2852936"/>
            <a:ext cx="1912560" cy="15276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1EE852-75A7-4528-BA5E-C60A0B7E85A5}"/>
              </a:ext>
            </a:extLst>
          </p:cNvPr>
          <p:cNvCxnSpPr/>
          <p:nvPr/>
        </p:nvCxnSpPr>
        <p:spPr bwMode="auto">
          <a:xfrm flipH="1" flipV="1">
            <a:off x="5441631" y="2963279"/>
            <a:ext cx="884803" cy="1413359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ontent Placeholder 5">
            <a:extLst>
              <a:ext uri="{FF2B5EF4-FFF2-40B4-BE49-F238E27FC236}">
                <a16:creationId xmlns:a16="http://schemas.microsoft.com/office/drawing/2014/main" id="{73D0C12C-220A-49F8-A955-32E0F56AA093}"/>
              </a:ext>
            </a:extLst>
          </p:cNvPr>
          <p:cNvSpPr txBox="1">
            <a:spLocks/>
          </p:cNvSpPr>
          <p:nvPr/>
        </p:nvSpPr>
        <p:spPr bwMode="auto">
          <a:xfrm>
            <a:off x="7918253" y="1498799"/>
            <a:ext cx="4081609" cy="211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sz="1600" b="1" kern="0" dirty="0"/>
              <a:t>Attention Mechanism. </a:t>
            </a:r>
            <a:r>
              <a:rPr lang="en-GB" sz="1600" kern="0" dirty="0"/>
              <a:t>Model calculates how much contribution should each hidden state have for the final prediction.</a:t>
            </a:r>
          </a:p>
          <a:p>
            <a:pPr marL="0" indent="0">
              <a:buFontTx/>
              <a:buNone/>
            </a:pPr>
            <a:endParaRPr lang="en-GB" sz="1600" kern="0" dirty="0"/>
          </a:p>
          <a:p>
            <a:pPr marL="0" indent="0">
              <a:buFontTx/>
              <a:buNone/>
            </a:pPr>
            <a:r>
              <a:rPr lang="en-GB" sz="1600" kern="0" dirty="0"/>
              <a:t>In our case, it is a </a:t>
            </a:r>
            <a:r>
              <a:rPr lang="en-GB" sz="1600" i="1" kern="0" dirty="0"/>
              <a:t>weights sum of hidden states</a:t>
            </a:r>
            <a:r>
              <a:rPr lang="en-GB" sz="1600" kern="0" dirty="0"/>
              <a:t> (width of arrows specifies the contribution of a hidden state). Many more attention types exist.</a:t>
            </a:r>
          </a:p>
          <a:p>
            <a:endParaRPr lang="en-GB" sz="1600" kern="0" dirty="0"/>
          </a:p>
        </p:txBody>
      </p:sp>
    </p:spTree>
    <p:extLst>
      <p:ext uri="{BB962C8B-B14F-4D97-AF65-F5344CB8AC3E}">
        <p14:creationId xmlns:p14="http://schemas.microsoft.com/office/powerpoint/2010/main" val="950890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3187-1200-44B2-8582-46A0335F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EA0D-B7D8-44B9-9283-1693C7464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8B965-36E5-4B43-B4BE-104BDFAC0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6BD28-F8F5-4364-A4B7-861B39C1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6" y="5989736"/>
            <a:ext cx="4244272" cy="339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7C16B8-030B-4264-A95F-B24E87E9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87" y="1508600"/>
            <a:ext cx="4076461" cy="18479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C11916-8748-4907-9AE6-2711DE784A3A}"/>
              </a:ext>
            </a:extLst>
          </p:cNvPr>
          <p:cNvGrpSpPr/>
          <p:nvPr/>
        </p:nvGrpSpPr>
        <p:grpSpPr>
          <a:xfrm>
            <a:off x="766614" y="1736812"/>
            <a:ext cx="5475663" cy="3384376"/>
            <a:chOff x="337195" y="2132856"/>
            <a:chExt cx="6115050" cy="3779566"/>
          </a:xfrm>
        </p:grpSpPr>
        <p:pic>
          <p:nvPicPr>
            <p:cNvPr id="10" name="Picture 2" descr="https://buomsoo-kim.github.io/data/images/2020-01-01/7.png">
              <a:extLst>
                <a:ext uri="{FF2B5EF4-FFF2-40B4-BE49-F238E27FC236}">
                  <a16:creationId xmlns:a16="http://schemas.microsoft.com/office/drawing/2014/main" id="{2ED75402-160D-4A94-AA41-8DA27A64F6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373"/>
            <a:stretch/>
          </p:blipFill>
          <p:spPr bwMode="auto">
            <a:xfrm>
              <a:off x="337195" y="2132856"/>
              <a:ext cx="6115050" cy="3779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B91FD0-974C-45EF-9DE5-B32DF379BA4E}"/>
                </a:ext>
              </a:extLst>
            </p:cNvPr>
            <p:cNvSpPr/>
            <p:nvPr/>
          </p:nvSpPr>
          <p:spPr bwMode="auto">
            <a:xfrm>
              <a:off x="5241772" y="3660395"/>
              <a:ext cx="86409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E78547-2238-4E66-91B3-805BBB355B4A}"/>
                </a:ext>
              </a:extLst>
            </p:cNvPr>
            <p:cNvSpPr/>
            <p:nvPr/>
          </p:nvSpPr>
          <p:spPr bwMode="auto">
            <a:xfrm>
              <a:off x="5241772" y="4892561"/>
              <a:ext cx="864096" cy="2880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ts val="432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3623B06-C1B7-4D68-B002-885301868A88}"/>
              </a:ext>
            </a:extLst>
          </p:cNvPr>
          <p:cNvSpPr/>
          <p:nvPr/>
        </p:nvSpPr>
        <p:spPr bwMode="auto">
          <a:xfrm>
            <a:off x="1564460" y="2944491"/>
            <a:ext cx="4392488" cy="824211"/>
          </a:xfrm>
          <a:prstGeom prst="rect">
            <a:avLst/>
          </a:prstGeom>
          <a:noFill/>
          <a:ln w="5715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D48E582-62A3-41BE-8461-54F45607ED74}"/>
              </a:ext>
            </a:extLst>
          </p:cNvPr>
          <p:cNvSpPr txBox="1">
            <a:spLocks/>
          </p:cNvSpPr>
          <p:nvPr/>
        </p:nvSpPr>
        <p:spPr bwMode="auto">
          <a:xfrm>
            <a:off x="7332539" y="3711399"/>
            <a:ext cx="4081609" cy="261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sz="1600" b="1" kern="0" dirty="0"/>
              <a:t>Attention Mechanism: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kern="0" dirty="0"/>
              <a:t>Allows model to focus on the </a:t>
            </a:r>
            <a:r>
              <a:rPr lang="en-GB" sz="1600" i="1" kern="0" dirty="0"/>
              <a:t>relevant</a:t>
            </a:r>
            <a:r>
              <a:rPr lang="en-GB" sz="1600" kern="0" dirty="0"/>
              <a:t>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kern="0" dirty="0"/>
              <a:t>Provides interpretability (see above)</a:t>
            </a:r>
          </a:p>
          <a:p>
            <a:pPr marL="342900" indent="-342900">
              <a:buFont typeface="+mj-lt"/>
              <a:buAutoNum type="arabicPeriod"/>
            </a:pPr>
            <a:endParaRPr lang="en-GB" sz="1600" kern="0" dirty="0"/>
          </a:p>
          <a:p>
            <a:pPr marL="0" indent="0">
              <a:buNone/>
            </a:pPr>
            <a:r>
              <a:rPr lang="en-GB" sz="1600" b="1" kern="0" dirty="0"/>
              <a:t>…but still RNNs </a:t>
            </a:r>
            <a:r>
              <a:rPr lang="en-GB" sz="1600" b="1" i="1" kern="0" dirty="0"/>
              <a:t>even</a:t>
            </a:r>
            <a:r>
              <a:rPr lang="en-GB" sz="1600" b="1" kern="0" dirty="0"/>
              <a:t> with the Attention have issues: </a:t>
            </a:r>
            <a:r>
              <a:rPr lang="en-GB" sz="1600" i="1" kern="0" dirty="0"/>
              <a:t>parallelisation, bi-directionality, hard to encode “distances” between events, tokens are processed one by one etc.</a:t>
            </a:r>
          </a:p>
          <a:p>
            <a:pPr marL="0" indent="0">
              <a:buNone/>
            </a:pPr>
            <a:endParaRPr lang="en-GB" sz="1600" b="1" kern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E231C5-466D-48AB-8570-A8CB50D4AB18}"/>
              </a:ext>
            </a:extLst>
          </p:cNvPr>
          <p:cNvCxnSpPr/>
          <p:nvPr/>
        </p:nvCxnSpPr>
        <p:spPr bwMode="auto">
          <a:xfrm flipH="1">
            <a:off x="9119542" y="1268760"/>
            <a:ext cx="1368152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25C25FF-28C1-424D-BB8C-FAA8A7A4D731}"/>
              </a:ext>
            </a:extLst>
          </p:cNvPr>
          <p:cNvSpPr txBox="1"/>
          <p:nvPr/>
        </p:nvSpPr>
        <p:spPr>
          <a:xfrm>
            <a:off x="8759502" y="793254"/>
            <a:ext cx="3040897" cy="4206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We can see words and sentences that </a:t>
            </a:r>
          </a:p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model used to classify the text as “scientific”</a:t>
            </a:r>
          </a:p>
        </p:txBody>
      </p:sp>
    </p:spTree>
    <p:extLst>
      <p:ext uri="{BB962C8B-B14F-4D97-AF65-F5344CB8AC3E}">
        <p14:creationId xmlns:p14="http://schemas.microsoft.com/office/powerpoint/2010/main" val="367559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F829-E345-403F-82F3-D02336E8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A513A-DD2E-4CD0-9993-C06970E438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E6FF5-FD19-4DED-85E6-9E0B087448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57969-0D46-4DEA-A087-74BFF8493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15" y="1765182"/>
            <a:ext cx="5688632" cy="299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kern="0" dirty="0"/>
              <a:t>What if we keep </a:t>
            </a:r>
            <a:r>
              <a:rPr lang="en-GB" b="1" i="1" kern="0" dirty="0"/>
              <a:t>only</a:t>
            </a:r>
            <a:r>
              <a:rPr lang="en-GB" kern="0" dirty="0"/>
              <a:t> </a:t>
            </a:r>
            <a:r>
              <a:rPr lang="en-GB" b="1" i="1" kern="0" dirty="0">
                <a:solidFill>
                  <a:schemeClr val="accent2"/>
                </a:solidFill>
              </a:rPr>
              <a:t>Attention</a:t>
            </a:r>
            <a:r>
              <a:rPr lang="en-GB" kern="0" dirty="0">
                <a:solidFill>
                  <a:schemeClr val="accent3"/>
                </a:solidFill>
              </a:rPr>
              <a:t> </a:t>
            </a:r>
            <a:r>
              <a:rPr lang="en-GB" kern="0" dirty="0"/>
              <a:t>&gt;&gt;&gt;</a:t>
            </a:r>
            <a:r>
              <a:rPr lang="en-GB" kern="0" dirty="0">
                <a:solidFill>
                  <a:schemeClr val="accent3"/>
                </a:solidFill>
              </a:rPr>
              <a:t> </a:t>
            </a:r>
            <a:r>
              <a:rPr lang="en-GB" b="1" kern="0" dirty="0">
                <a:solidFill>
                  <a:schemeClr val="accent2"/>
                </a:solidFill>
              </a:rPr>
              <a:t>Transformers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</a:rPr>
              <a:t>Transformers use a special kind of Attention Mechanism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</a:rPr>
              <a:t>Transformers align words in a sequence with other words in the sequence (i.e., </a:t>
            </a:r>
            <a:r>
              <a:rPr lang="en-US" b="1" dirty="0">
                <a:latin typeface="Arial" panose="020B0604020202020204" pitchFamily="34" charset="0"/>
              </a:rPr>
              <a:t>self-attention</a:t>
            </a:r>
            <a:r>
              <a:rPr lang="en-US" dirty="0">
                <a:latin typeface="Arial" panose="020B0604020202020204" pitchFamily="34" charset="0"/>
              </a:rPr>
              <a:t>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Arial" panose="020B0604020202020204" pitchFamily="34" charset="0"/>
              </a:rPr>
              <a:t>Self-attention</a:t>
            </a:r>
            <a:r>
              <a:rPr lang="en-US" dirty="0">
                <a:latin typeface="Arial" panose="020B0604020202020204" pitchFamily="34" charset="0"/>
              </a:rPr>
              <a:t> is the method to bake the “</a:t>
            </a:r>
            <a:r>
              <a:rPr lang="en-US" i="1" dirty="0">
                <a:latin typeface="Arial" panose="020B0604020202020204" pitchFamily="34" charset="0"/>
              </a:rPr>
              <a:t>understanding</a:t>
            </a:r>
            <a:r>
              <a:rPr lang="en-US" dirty="0">
                <a:latin typeface="Arial" panose="020B0604020202020204" pitchFamily="34" charset="0"/>
              </a:rPr>
              <a:t>” of other relevant words into the one we’re currently processing (explained later)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EEF46C-3505-4A12-92C4-0C22936E4B3A}"/>
              </a:ext>
            </a:extLst>
          </p:cNvPr>
          <p:cNvSpPr/>
          <p:nvPr/>
        </p:nvSpPr>
        <p:spPr>
          <a:xfrm>
            <a:off x="7607374" y="5831252"/>
            <a:ext cx="47079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Vaswani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A.,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Shazeer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N.,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Parmar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N.,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Uszkoreit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J., Jones, L., Gomez, A. N., ... &amp;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Polosukhin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I. (2017). Attention is all you need. </a:t>
            </a:r>
            <a:r>
              <a:rPr lang="en-US" sz="8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arXiv:1706.03762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GB" sz="8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DD7A832-4895-4DD5-AB3A-9D59E6BF85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5" b="15655"/>
          <a:stretch/>
        </p:blipFill>
        <p:spPr>
          <a:xfrm>
            <a:off x="7216098" y="1660425"/>
            <a:ext cx="4275444" cy="3096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F26455-DDE4-4987-B330-429B8E072F6A}"/>
              </a:ext>
            </a:extLst>
          </p:cNvPr>
          <p:cNvSpPr txBox="1"/>
          <p:nvPr/>
        </p:nvSpPr>
        <p:spPr>
          <a:xfrm>
            <a:off x="8134772" y="4941168"/>
            <a:ext cx="2952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Transformer</a:t>
            </a:r>
            <a:r>
              <a:rPr lang="en-US" dirty="0">
                <a:latin typeface="+mn-lt"/>
              </a:rPr>
              <a:t>. Model that efficiently encodes and decodes sequences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C1547-157A-47ED-9891-A50A1BC0265E}"/>
              </a:ext>
            </a:extLst>
          </p:cNvPr>
          <p:cNvSpPr txBox="1"/>
          <p:nvPr/>
        </p:nvSpPr>
        <p:spPr>
          <a:xfrm>
            <a:off x="7607374" y="6151949"/>
            <a:ext cx="4608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800" b="0" i="0" dirty="0" err="1">
                <a:solidFill>
                  <a:srgbClr val="2C3E50"/>
                </a:solidFill>
                <a:effectLst/>
                <a:latin typeface="+mn-lt"/>
              </a:rPr>
              <a:t>Alammar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, J. (</a:t>
            </a:r>
            <a:r>
              <a:rPr lang="da-DK" sz="800" b="0" i="0" dirty="0" err="1">
                <a:solidFill>
                  <a:srgbClr val="2C3E50"/>
                </a:solidFill>
                <a:effectLst/>
                <a:latin typeface="+mn-lt"/>
              </a:rPr>
              <a:t>n.d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.). </a:t>
            </a:r>
            <a:r>
              <a:rPr lang="da-DK" sz="800" b="0" i="1" dirty="0">
                <a:solidFill>
                  <a:srgbClr val="2C3E50"/>
                </a:solidFill>
                <a:effectLst/>
                <a:latin typeface="+mn-lt"/>
              </a:rPr>
              <a:t>The </a:t>
            </a:r>
            <a:r>
              <a:rPr lang="da-DK" sz="800" b="0" i="1" dirty="0" err="1">
                <a:solidFill>
                  <a:srgbClr val="2C3E50"/>
                </a:solidFill>
                <a:effectLst/>
                <a:latin typeface="+mn-lt"/>
              </a:rPr>
              <a:t>Illustrated</a:t>
            </a:r>
            <a:r>
              <a:rPr lang="da-DK" sz="800" b="0" i="1" dirty="0">
                <a:solidFill>
                  <a:srgbClr val="2C3E50"/>
                </a:solidFill>
                <a:effectLst/>
                <a:latin typeface="+mn-lt"/>
              </a:rPr>
              <a:t> Transformer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. [online] </a:t>
            </a:r>
            <a:r>
              <a:rPr lang="en-US" sz="800" b="0" i="0" dirty="0">
                <a:solidFill>
                  <a:srgbClr val="2C3E50"/>
                </a:solidFill>
                <a:effectLst/>
                <a:latin typeface="+mn-lt"/>
              </a:rPr>
              <a:t>Visualizing machine learning one concept at a time.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 </a:t>
            </a:r>
            <a:r>
              <a:rPr lang="da-DK" sz="800" b="0" i="0" dirty="0" err="1">
                <a:solidFill>
                  <a:srgbClr val="2C3E50"/>
                </a:solidFill>
                <a:effectLst/>
                <a:latin typeface="+mn-lt"/>
              </a:rPr>
              <a:t>Available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 at: https://jalammar.github.io/illustrated-transformer/.</a:t>
            </a:r>
            <a:endParaRPr lang="en-US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8222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Transformer? </a:t>
            </a:r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68ED1-BB04-46BB-9F6D-0A3696CE7AB6}"/>
              </a:ext>
            </a:extLst>
          </p:cNvPr>
          <p:cNvSpPr txBox="1"/>
          <p:nvPr/>
        </p:nvSpPr>
        <p:spPr>
          <a:xfrm>
            <a:off x="7463358" y="6202646"/>
            <a:ext cx="4608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800" b="0" i="0" dirty="0" err="1">
                <a:solidFill>
                  <a:srgbClr val="2C3E50"/>
                </a:solidFill>
                <a:effectLst/>
                <a:latin typeface="+mn-lt"/>
              </a:rPr>
              <a:t>Alammar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, J. (</a:t>
            </a:r>
            <a:r>
              <a:rPr lang="da-DK" sz="800" b="0" i="0" dirty="0" err="1">
                <a:solidFill>
                  <a:srgbClr val="2C3E50"/>
                </a:solidFill>
                <a:effectLst/>
                <a:latin typeface="+mn-lt"/>
              </a:rPr>
              <a:t>n.d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.). </a:t>
            </a:r>
            <a:r>
              <a:rPr lang="da-DK" sz="800" b="0" i="1" dirty="0">
                <a:solidFill>
                  <a:srgbClr val="2C3E50"/>
                </a:solidFill>
                <a:effectLst/>
                <a:latin typeface="+mn-lt"/>
              </a:rPr>
              <a:t>The </a:t>
            </a:r>
            <a:r>
              <a:rPr lang="da-DK" sz="800" b="0" i="1" dirty="0" err="1">
                <a:solidFill>
                  <a:srgbClr val="2C3E50"/>
                </a:solidFill>
                <a:effectLst/>
                <a:latin typeface="+mn-lt"/>
              </a:rPr>
              <a:t>Illustrated</a:t>
            </a:r>
            <a:r>
              <a:rPr lang="da-DK" sz="800" b="0" i="1" dirty="0">
                <a:solidFill>
                  <a:srgbClr val="2C3E50"/>
                </a:solidFill>
                <a:effectLst/>
                <a:latin typeface="+mn-lt"/>
              </a:rPr>
              <a:t> Transformer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. [online] </a:t>
            </a:r>
            <a:r>
              <a:rPr lang="en-US" sz="800" b="0" i="0" dirty="0">
                <a:solidFill>
                  <a:srgbClr val="2C3E50"/>
                </a:solidFill>
                <a:effectLst/>
                <a:latin typeface="+mn-lt"/>
              </a:rPr>
              <a:t>Visualizing machine learning one concept at a time.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 </a:t>
            </a:r>
            <a:r>
              <a:rPr lang="da-DK" sz="800" b="0" i="0" dirty="0" err="1">
                <a:solidFill>
                  <a:srgbClr val="2C3E50"/>
                </a:solidFill>
                <a:effectLst/>
                <a:latin typeface="+mn-lt"/>
              </a:rPr>
              <a:t>Available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 at: https://jalammar.github.io/illustrated-transformer/.</a:t>
            </a:r>
            <a:endParaRPr lang="en-US" sz="8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6F0626-F29B-41DC-A6D6-DD89206A2FD4}"/>
              </a:ext>
            </a:extLst>
          </p:cNvPr>
          <p:cNvSpPr/>
          <p:nvPr/>
        </p:nvSpPr>
        <p:spPr>
          <a:xfrm>
            <a:off x="7463358" y="5639625"/>
            <a:ext cx="4940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222222"/>
                </a:solidFill>
                <a:latin typeface="+mn-lt"/>
              </a:rPr>
              <a:t>Cui, B., Li, Y., Chen, M., &amp; Zhang, Z. (2019, November). Fine-tune BERT with sparse self-attention mechanism. In </a:t>
            </a:r>
            <a:r>
              <a:rPr lang="en-US" sz="800" i="1" dirty="0">
                <a:solidFill>
                  <a:srgbClr val="222222"/>
                </a:solidFill>
                <a:latin typeface="+mn-lt"/>
              </a:rPr>
              <a:t>Proceedings of the 2019 Conference on Empirical Methods in Natural Language Processing and the 9th International Joint Conference on Natural Language Processing (EMNLP-IJCNLP)</a:t>
            </a:r>
            <a:r>
              <a:rPr lang="en-US" sz="800" dirty="0">
                <a:solidFill>
                  <a:srgbClr val="222222"/>
                </a:solidFill>
                <a:latin typeface="+mn-lt"/>
              </a:rPr>
              <a:t> (pp. 3539-3544).</a:t>
            </a:r>
            <a:endParaRPr lang="en-GB" sz="8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243039-642F-47B5-9B44-12B75FE58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66" y="1628800"/>
            <a:ext cx="3276186" cy="44293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92FE63F-C2A8-4C29-AAAC-AA5BE2522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35" b="15655"/>
          <a:stretch/>
        </p:blipFill>
        <p:spPr>
          <a:xfrm>
            <a:off x="7216098" y="1660425"/>
            <a:ext cx="4275444" cy="309634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1FA33E-F09E-41A1-A036-5AA194CF166D}"/>
              </a:ext>
            </a:extLst>
          </p:cNvPr>
          <p:cNvCxnSpPr/>
          <p:nvPr/>
        </p:nvCxnSpPr>
        <p:spPr bwMode="auto">
          <a:xfrm>
            <a:off x="1235594" y="2627157"/>
            <a:ext cx="864096" cy="57606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7B4513-4BE3-4D3E-A12C-9A5E9C06B384}"/>
              </a:ext>
            </a:extLst>
          </p:cNvPr>
          <p:cNvSpPr txBox="1"/>
          <p:nvPr/>
        </p:nvSpPr>
        <p:spPr>
          <a:xfrm>
            <a:off x="932760" y="2356466"/>
            <a:ext cx="7630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Encoder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87A5F-CB3C-4480-861A-B03A66E4F6C4}"/>
              </a:ext>
            </a:extLst>
          </p:cNvPr>
          <p:cNvCxnSpPr/>
          <p:nvPr/>
        </p:nvCxnSpPr>
        <p:spPr bwMode="auto">
          <a:xfrm flipH="1">
            <a:off x="5052018" y="2356466"/>
            <a:ext cx="1010407" cy="914384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9B4A39-6629-412A-B933-8DEA188EFEF8}"/>
              </a:ext>
            </a:extLst>
          </p:cNvPr>
          <p:cNvSpPr txBox="1"/>
          <p:nvPr/>
        </p:nvSpPr>
        <p:spPr>
          <a:xfrm>
            <a:off x="5731443" y="2065651"/>
            <a:ext cx="7742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3"/>
                </a:solidFill>
                <a:latin typeface="+mn-lt"/>
              </a:rPr>
              <a:t>Decoder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9AEE62-5911-44B3-8916-5043EF025F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033644" y="4566995"/>
            <a:ext cx="1354078" cy="508434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EFACC5-53B4-44E5-AB7D-602312B7BC2B}"/>
              </a:ext>
            </a:extLst>
          </p:cNvPr>
          <p:cNvSpPr txBox="1"/>
          <p:nvPr/>
        </p:nvSpPr>
        <p:spPr>
          <a:xfrm>
            <a:off x="338742" y="5133722"/>
            <a:ext cx="1389804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solidFill>
                  <a:schemeClr val="accent6"/>
                </a:solidFill>
                <a:latin typeface="+mn-lt"/>
              </a:rPr>
              <a:t>Attention</a:t>
            </a:r>
            <a:r>
              <a:rPr lang="en-US" dirty="0">
                <a:solidFill>
                  <a:schemeClr val="accent6"/>
                </a:solidFill>
                <a:latin typeface="+mn-lt"/>
              </a:rPr>
              <a:t> is </a:t>
            </a:r>
          </a:p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6"/>
                </a:solidFill>
                <a:latin typeface="+mn-lt"/>
              </a:rPr>
              <a:t>calculated here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843F-38B6-49CC-B51A-5141468A1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 bit about Sequence Modelling </a:t>
            </a:r>
            <a:r>
              <a:rPr lang="en-US" sz="2400" baseline="30000" dirty="0">
                <a:highlight>
                  <a:srgbClr val="FFFF00"/>
                </a:highlight>
              </a:rPr>
              <a:t>(</a:t>
            </a:r>
            <a:r>
              <a:rPr lang="en-US" sz="2400" baseline="30000" dirty="0" err="1">
                <a:highlight>
                  <a:srgbClr val="FFFF00"/>
                </a:highlight>
              </a:rPr>
              <a:t>Visualisation</a:t>
            </a:r>
            <a:r>
              <a:rPr lang="en-US" sz="2400" baseline="30000" dirty="0">
                <a:highlight>
                  <a:srgbClr val="FFFF00"/>
                </a:highlight>
              </a:rPr>
              <a:t>)</a:t>
            </a:r>
            <a:endParaRPr lang="en-US" baseline="30000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9553A-5E8A-4470-A362-F164C19FDD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8BFBE-83D2-467B-A1BC-A701E5A5F8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8" name="Picture 7" descr="A picture containing electronics, jack, screenshot&#10;&#10;Description automatically generated">
            <a:extLst>
              <a:ext uri="{FF2B5EF4-FFF2-40B4-BE49-F238E27FC236}">
                <a16:creationId xmlns:a16="http://schemas.microsoft.com/office/drawing/2014/main" id="{F9628D06-DEDE-4BC7-9004-BF42D6489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58" y="1916832"/>
            <a:ext cx="7620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6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meline&#10;&#10;Description automatically generated with low confidence">
            <a:extLst>
              <a:ext uri="{FF2B5EF4-FFF2-40B4-BE49-F238E27FC236}">
                <a16:creationId xmlns:a16="http://schemas.microsoft.com/office/drawing/2014/main" id="{5FE7A942-2A25-4831-B151-9AAD1D6D0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8" y="1916832"/>
            <a:ext cx="9876291" cy="4462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D9D94-6F66-4EF0-A705-0CC567DC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399CB-E487-466B-883F-D42B328FB3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7219A-1BA8-453B-8946-5A693B239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CCD6A0-59D7-401E-BF24-9F287BFA9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825" y="1484784"/>
            <a:ext cx="9312275" cy="5760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BERT is a special </a:t>
            </a:r>
            <a:r>
              <a:rPr lang="en-US" b="1" dirty="0"/>
              <a:t>version</a:t>
            </a:r>
            <a:r>
              <a:rPr lang="en-US" dirty="0"/>
              <a:t> of a Transformer (has only the encoder part). It recalculates the representation of each word based on the context (i.e. other words I the sequence).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E60D5A-7DDE-474B-A5FD-D9A90FA8472E}"/>
              </a:ext>
            </a:extLst>
          </p:cNvPr>
          <p:cNvCxnSpPr/>
          <p:nvPr/>
        </p:nvCxnSpPr>
        <p:spPr bwMode="auto">
          <a:xfrm>
            <a:off x="478582" y="3212976"/>
            <a:ext cx="100811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6969AA-F2E1-4F31-BEFC-D7F52B27C23C}"/>
              </a:ext>
            </a:extLst>
          </p:cNvPr>
          <p:cNvSpPr txBox="1"/>
          <p:nvPr/>
        </p:nvSpPr>
        <p:spPr>
          <a:xfrm>
            <a:off x="478582" y="3275692"/>
            <a:ext cx="100811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solidFill>
                  <a:schemeClr val="accent2"/>
                </a:solidFill>
                <a:latin typeface="+mn-lt"/>
              </a:rPr>
              <a:t>BERT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 is only an 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4E698-2A5E-41BB-80CB-D9489C4EC502}"/>
              </a:ext>
            </a:extLst>
          </p:cNvPr>
          <p:cNvSpPr txBox="1"/>
          <p:nvPr/>
        </p:nvSpPr>
        <p:spPr>
          <a:xfrm>
            <a:off x="7823398" y="6264201"/>
            <a:ext cx="460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600" b="0" i="0" dirty="0" err="1">
                <a:solidFill>
                  <a:srgbClr val="2C3E50"/>
                </a:solidFill>
                <a:effectLst/>
                <a:latin typeface="+mn-lt"/>
              </a:rPr>
              <a:t>Alammar</a:t>
            </a:r>
            <a:r>
              <a:rPr lang="da-DK" sz="600" b="0" i="0" dirty="0">
                <a:solidFill>
                  <a:srgbClr val="2C3E50"/>
                </a:solidFill>
                <a:effectLst/>
                <a:latin typeface="+mn-lt"/>
              </a:rPr>
              <a:t>, J. (</a:t>
            </a:r>
            <a:r>
              <a:rPr lang="da-DK" sz="600" b="0" i="0" dirty="0" err="1">
                <a:solidFill>
                  <a:srgbClr val="2C3E50"/>
                </a:solidFill>
                <a:effectLst/>
                <a:latin typeface="+mn-lt"/>
              </a:rPr>
              <a:t>n.d</a:t>
            </a:r>
            <a:r>
              <a:rPr lang="da-DK" sz="600" b="0" i="0" dirty="0">
                <a:solidFill>
                  <a:srgbClr val="2C3E50"/>
                </a:solidFill>
                <a:effectLst/>
                <a:latin typeface="+mn-lt"/>
              </a:rPr>
              <a:t>.). </a:t>
            </a:r>
            <a:r>
              <a:rPr lang="da-DK" sz="600" b="0" i="1" dirty="0">
                <a:solidFill>
                  <a:srgbClr val="2C3E50"/>
                </a:solidFill>
                <a:effectLst/>
                <a:latin typeface="+mn-lt"/>
              </a:rPr>
              <a:t>The </a:t>
            </a:r>
            <a:r>
              <a:rPr lang="da-DK" sz="600" b="0" i="1" dirty="0" err="1">
                <a:solidFill>
                  <a:srgbClr val="2C3E50"/>
                </a:solidFill>
                <a:effectLst/>
                <a:latin typeface="+mn-lt"/>
              </a:rPr>
              <a:t>Illustrated</a:t>
            </a:r>
            <a:r>
              <a:rPr lang="da-DK" sz="600" b="0" i="1" dirty="0">
                <a:solidFill>
                  <a:srgbClr val="2C3E50"/>
                </a:solidFill>
                <a:effectLst/>
                <a:latin typeface="+mn-lt"/>
              </a:rPr>
              <a:t> Transformer</a:t>
            </a:r>
            <a:r>
              <a:rPr lang="da-DK" sz="600" b="0" i="0" dirty="0">
                <a:solidFill>
                  <a:srgbClr val="2C3E50"/>
                </a:solidFill>
                <a:effectLst/>
                <a:latin typeface="+mn-lt"/>
              </a:rPr>
              <a:t>. [online] </a:t>
            </a:r>
            <a:r>
              <a:rPr lang="en-US" sz="600" b="0" i="0" dirty="0">
                <a:solidFill>
                  <a:srgbClr val="2C3E50"/>
                </a:solidFill>
                <a:effectLst/>
                <a:latin typeface="+mn-lt"/>
              </a:rPr>
              <a:t>Visualizing machine learning one concept at a time.</a:t>
            </a:r>
            <a:r>
              <a:rPr lang="da-DK" sz="600" b="0" i="0" dirty="0">
                <a:solidFill>
                  <a:srgbClr val="2C3E50"/>
                </a:solidFill>
                <a:effectLst/>
                <a:latin typeface="+mn-lt"/>
              </a:rPr>
              <a:t> </a:t>
            </a:r>
            <a:r>
              <a:rPr lang="da-DK" sz="600" b="0" i="0" dirty="0" err="1">
                <a:solidFill>
                  <a:srgbClr val="2C3E50"/>
                </a:solidFill>
                <a:effectLst/>
                <a:latin typeface="+mn-lt"/>
              </a:rPr>
              <a:t>Available</a:t>
            </a:r>
            <a:r>
              <a:rPr lang="da-DK" sz="600" b="0" i="0" dirty="0">
                <a:solidFill>
                  <a:srgbClr val="2C3E50"/>
                </a:solidFill>
                <a:effectLst/>
                <a:latin typeface="+mn-lt"/>
              </a:rPr>
              <a:t> at: https://jalammar.github.io/illustrated-transformer/.</a:t>
            </a:r>
            <a:endParaRPr lang="en-US" sz="600" dirty="0"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BFFD7D-3B3D-486A-B797-56D2730F7959}"/>
              </a:ext>
            </a:extLst>
          </p:cNvPr>
          <p:cNvCxnSpPr/>
          <p:nvPr/>
        </p:nvCxnSpPr>
        <p:spPr bwMode="auto">
          <a:xfrm flipV="1">
            <a:off x="2350790" y="2173380"/>
            <a:ext cx="0" cy="39152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D1621-B592-4C74-B768-C46170764B41}"/>
              </a:ext>
            </a:extLst>
          </p:cNvPr>
          <p:cNvSpPr/>
          <p:nvPr/>
        </p:nvSpPr>
        <p:spPr bwMode="auto">
          <a:xfrm>
            <a:off x="2206774" y="2636912"/>
            <a:ext cx="432048" cy="7200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200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91D6-18BE-4D87-882B-DB3CA2BF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0F581-79CD-4792-9E8D-2938977BA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effectLst/>
                <a:latin typeface="Arial" panose="020B0604020202020204" pitchFamily="34" charset="0"/>
              </a:rPr>
              <a:t>What you can do with the output: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Make predictions on the first token (CLS, more about that later)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Using any ML model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Feed the sequence further to: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RNN 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Decoder part (of a Transformer)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C4A3B-5AA5-4220-8E92-0157370F87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68BAC-E992-482C-A599-B330BEE915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96C59B68-64D7-48D8-9724-3CE69E21F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6" r="6185" b="65736"/>
          <a:stretch/>
        </p:blipFill>
        <p:spPr>
          <a:xfrm>
            <a:off x="1155153" y="4501679"/>
            <a:ext cx="9880106" cy="20320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AECE14-B72F-4F42-A9B9-AED1A4A406EE}"/>
              </a:ext>
            </a:extLst>
          </p:cNvPr>
          <p:cNvCxnSpPr/>
          <p:nvPr/>
        </p:nvCxnSpPr>
        <p:spPr bwMode="auto">
          <a:xfrm flipV="1">
            <a:off x="5807174" y="4653136"/>
            <a:ext cx="0" cy="52026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2B099D-51CD-4F76-AEC1-5347473AFBAF}"/>
              </a:ext>
            </a:extLst>
          </p:cNvPr>
          <p:cNvSpPr txBox="1"/>
          <p:nvPr/>
        </p:nvSpPr>
        <p:spPr>
          <a:xfrm>
            <a:off x="1694963" y="4233072"/>
            <a:ext cx="88004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i="1" dirty="0">
                <a:latin typeface="+mn-lt"/>
              </a:rPr>
              <a:t>If training setup correctly </a:t>
            </a:r>
            <a:r>
              <a:rPr lang="en-US" i="1" dirty="0">
                <a:latin typeface="+mn-lt"/>
              </a:rPr>
              <a:t>– first token might encode the information about the whole sequence </a:t>
            </a:r>
          </a:p>
        </p:txBody>
      </p:sp>
    </p:spTree>
    <p:extLst>
      <p:ext uri="{BB962C8B-B14F-4D97-AF65-F5344CB8AC3E}">
        <p14:creationId xmlns:p14="http://schemas.microsoft.com/office/powerpoint/2010/main" val="51011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9A5F-C558-44F6-A02D-26F24B50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III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41AFA-48BA-40E6-AD9B-04790CCB0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B8569-DCFA-4CDB-8588-6FE7D1EC86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9B364-E6E8-4834-A97D-82EFD1BA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81" y="2828307"/>
            <a:ext cx="7425907" cy="2354723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7AB8BF0B-1203-42D4-8E57-5998BD553301}"/>
              </a:ext>
            </a:extLst>
          </p:cNvPr>
          <p:cNvSpPr/>
          <p:nvPr/>
        </p:nvSpPr>
        <p:spPr bwMode="auto">
          <a:xfrm>
            <a:off x="1260057" y="2828307"/>
            <a:ext cx="576064" cy="2304256"/>
          </a:xfrm>
          <a:prstGeom prst="leftBrac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9313EB-0C01-469C-8B28-9570190D090F}"/>
              </a:ext>
            </a:extLst>
          </p:cNvPr>
          <p:cNvSpPr txBox="1"/>
          <p:nvPr/>
        </p:nvSpPr>
        <p:spPr>
          <a:xfrm>
            <a:off x="170776" y="3708565"/>
            <a:ext cx="1086836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dirty="0">
                <a:latin typeface="+mn-lt"/>
              </a:rPr>
              <a:t>Input to the </a:t>
            </a:r>
          </a:p>
          <a:p>
            <a:pPr algn="ctr">
              <a:spcBef>
                <a:spcPts val="432"/>
              </a:spcBef>
            </a:pPr>
            <a:r>
              <a:rPr lang="en-GB" dirty="0">
                <a:latin typeface="+mn-lt"/>
              </a:rPr>
              <a:t>Network</a:t>
            </a:r>
            <a:endParaRPr lang="en-US" dirty="0" err="1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DB91AB-D7D2-4902-A4B1-D972B7D7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9542" y="2180235"/>
            <a:ext cx="2916242" cy="33843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C71ACA-0586-48F1-9B26-F07DD57F22C4}"/>
              </a:ext>
            </a:extLst>
          </p:cNvPr>
          <p:cNvCxnSpPr/>
          <p:nvPr/>
        </p:nvCxnSpPr>
        <p:spPr bwMode="auto">
          <a:xfrm>
            <a:off x="2772225" y="2555893"/>
            <a:ext cx="144016" cy="200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58F100-9578-4592-9EE5-7C6DEB3ECD21}"/>
              </a:ext>
            </a:extLst>
          </p:cNvPr>
          <p:cNvCxnSpPr/>
          <p:nvPr/>
        </p:nvCxnSpPr>
        <p:spPr bwMode="auto">
          <a:xfrm>
            <a:off x="8820897" y="3116339"/>
            <a:ext cx="29864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EB36F2-ADCF-4DD6-84B0-6A599DDB9AC9}"/>
              </a:ext>
            </a:extLst>
          </p:cNvPr>
          <p:cNvCxnSpPr/>
          <p:nvPr/>
        </p:nvCxnSpPr>
        <p:spPr bwMode="auto">
          <a:xfrm>
            <a:off x="9119542" y="3116339"/>
            <a:ext cx="0" cy="21602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9C30C3-AF00-4855-BAC0-AC6BD09C0919}"/>
              </a:ext>
            </a:extLst>
          </p:cNvPr>
          <p:cNvCxnSpPr/>
          <p:nvPr/>
        </p:nvCxnSpPr>
        <p:spPr bwMode="auto">
          <a:xfrm>
            <a:off x="9119542" y="5276579"/>
            <a:ext cx="27741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CB2BD4-D9AB-4505-879C-04C42000B440}"/>
              </a:ext>
            </a:extLst>
          </p:cNvPr>
          <p:cNvSpPr txBox="1"/>
          <p:nvPr/>
        </p:nvSpPr>
        <p:spPr>
          <a:xfrm>
            <a:off x="1116041" y="2371227"/>
            <a:ext cx="58432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200" b="1" dirty="0">
                <a:latin typeface="+mn-lt"/>
              </a:rPr>
              <a:t>Cool feature</a:t>
            </a:r>
            <a:r>
              <a:rPr lang="en-GB" sz="1200" dirty="0">
                <a:latin typeface="+mn-lt"/>
              </a:rPr>
              <a:t>: Summary Token (also called CLS token aka Classification Token)</a:t>
            </a:r>
            <a:endParaRPr lang="en-US" sz="1200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9E1F1-BD70-4307-A0C5-5BD00E360861}"/>
              </a:ext>
            </a:extLst>
          </p:cNvPr>
          <p:cNvSpPr txBox="1"/>
          <p:nvPr/>
        </p:nvSpPr>
        <p:spPr>
          <a:xfrm>
            <a:off x="1116041" y="5476582"/>
            <a:ext cx="28083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200" b="1" dirty="0">
                <a:latin typeface="+mn-lt"/>
              </a:rPr>
              <a:t>Cool feature</a:t>
            </a:r>
            <a:r>
              <a:rPr lang="en-GB" sz="1200" dirty="0">
                <a:latin typeface="+mn-lt"/>
              </a:rPr>
              <a:t>: Positional Embeddings (i.e. injects positional/time information)</a:t>
            </a:r>
            <a:endParaRPr lang="en-US" sz="1200" dirty="0"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931E76-1863-48DA-AF63-AB62C4EEBC5B}"/>
              </a:ext>
            </a:extLst>
          </p:cNvPr>
          <p:cNvCxnSpPr/>
          <p:nvPr/>
        </p:nvCxnSpPr>
        <p:spPr bwMode="auto">
          <a:xfrm flipV="1">
            <a:off x="2700217" y="5132564"/>
            <a:ext cx="144016" cy="3440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EFFD4BC-95B6-4DAE-8FE4-3B4F7A934DF1}"/>
              </a:ext>
            </a:extLst>
          </p:cNvPr>
          <p:cNvSpPr/>
          <p:nvPr/>
        </p:nvSpPr>
        <p:spPr>
          <a:xfrm>
            <a:off x="7607374" y="6202646"/>
            <a:ext cx="47079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Vaswani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A.,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Shazeer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N.,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Parmar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N.,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Uszkoreit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J., Jones, L., Gomez, A. N., ... &amp;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Polosukhin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I. (2017). Attention is all you need. </a:t>
            </a:r>
            <a:r>
              <a:rPr lang="en-US" sz="8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arXiv:1706.03762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0734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AD064-E849-43B3-88A1-29B6A5DC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32847-6755-4504-93EF-0984E93F6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556792"/>
            <a:ext cx="9312374" cy="2664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does it calculate the contextual-representation? With </a:t>
            </a:r>
            <a:r>
              <a:rPr lang="en-US" b="1" dirty="0"/>
              <a:t>Self-Attention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Let’s assume we have sentence: </a:t>
            </a:r>
            <a:r>
              <a:rPr lang="en-US" b="1" dirty="0"/>
              <a:t>The dog run.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Workflow (Simplified):</a:t>
            </a:r>
          </a:p>
          <a:p>
            <a:pPr marL="342900" indent="-342900">
              <a:buAutoNum type="arabicPeriod"/>
            </a:pPr>
            <a:r>
              <a:rPr lang="en-US" b="1" dirty="0"/>
              <a:t>Lookup embeddings </a:t>
            </a:r>
            <a:r>
              <a:rPr lang="en-US" dirty="0"/>
              <a:t>for each word (or take the ones from a previous block)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/>
              <a:t>Transform</a:t>
            </a:r>
            <a:r>
              <a:rPr lang="en-US" dirty="0"/>
              <a:t> each embedding into </a:t>
            </a:r>
            <a:r>
              <a:rPr lang="en-US" dirty="0">
                <a:solidFill>
                  <a:schemeClr val="accent3"/>
                </a:solidFill>
              </a:rPr>
              <a:t>Key</a:t>
            </a:r>
            <a:r>
              <a:rPr lang="en-US" dirty="0"/>
              <a:t>, </a:t>
            </a:r>
            <a:r>
              <a:rPr lang="en-US" dirty="0">
                <a:solidFill>
                  <a:schemeClr val="accent5"/>
                </a:solidFill>
              </a:rPr>
              <a:t>Query</a:t>
            </a:r>
            <a:r>
              <a:rPr lang="en-US" dirty="0"/>
              <a:t> and </a:t>
            </a:r>
            <a:r>
              <a:rPr lang="en-US" dirty="0">
                <a:solidFill>
                  <a:schemeClr val="bg2"/>
                </a:solidFill>
              </a:rPr>
              <a:t>Value</a:t>
            </a:r>
            <a:r>
              <a:rPr lang="en-US" dirty="0"/>
              <a:t> </a:t>
            </a:r>
            <a:r>
              <a:rPr lang="en-US" sz="1200" baseline="30000" dirty="0"/>
              <a:t>(those are just names for transformed versions of embeddings)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A730A-CFD6-4C21-BDB8-EBF4B7823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65254-499E-484A-8CE1-EF4FBF8AE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28</a:t>
            </a:fld>
            <a:endParaRPr lang="en-GB" dirty="0"/>
          </a:p>
        </p:txBody>
      </p: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4B5016BB-9D9F-4EED-96E5-74B24EC13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91053"/>
              </p:ext>
            </p:extLst>
          </p:nvPr>
        </p:nvGraphicFramePr>
        <p:xfrm>
          <a:off x="3795083" y="3429000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B979C3E-695C-465D-87D6-049485C8B4BF}"/>
              </a:ext>
            </a:extLst>
          </p:cNvPr>
          <p:cNvSpPr txBox="1"/>
          <p:nvPr/>
        </p:nvSpPr>
        <p:spPr>
          <a:xfrm>
            <a:off x="4192415" y="3186076"/>
            <a:ext cx="2853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the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702D83-491D-42BB-A545-78EE76ABD976}"/>
              </a:ext>
            </a:extLst>
          </p:cNvPr>
          <p:cNvSpPr txBox="1"/>
          <p:nvPr/>
        </p:nvSpPr>
        <p:spPr>
          <a:xfrm>
            <a:off x="5541754" y="3182779"/>
            <a:ext cx="3414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dog</a:t>
            </a:r>
          </a:p>
        </p:txBody>
      </p:sp>
      <p:graphicFrame>
        <p:nvGraphicFramePr>
          <p:cNvPr id="33" name="Table 29">
            <a:extLst>
              <a:ext uri="{FF2B5EF4-FFF2-40B4-BE49-F238E27FC236}">
                <a16:creationId xmlns:a16="http://schemas.microsoft.com/office/drawing/2014/main" id="{308F41E3-A83F-426D-A866-FDFB3865F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65619"/>
              </p:ext>
            </p:extLst>
          </p:nvPr>
        </p:nvGraphicFramePr>
        <p:xfrm>
          <a:off x="5163235" y="3429000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16F075E8-0FD7-4E2D-A145-6CD5D4CC1DC7}"/>
              </a:ext>
            </a:extLst>
          </p:cNvPr>
          <p:cNvSpPr txBox="1"/>
          <p:nvPr/>
        </p:nvSpPr>
        <p:spPr>
          <a:xfrm>
            <a:off x="7000273" y="3182779"/>
            <a:ext cx="2965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ran</a:t>
            </a:r>
          </a:p>
        </p:txBody>
      </p:sp>
      <p:graphicFrame>
        <p:nvGraphicFramePr>
          <p:cNvPr id="35" name="Table 29">
            <a:extLst>
              <a:ext uri="{FF2B5EF4-FFF2-40B4-BE49-F238E27FC236}">
                <a16:creationId xmlns:a16="http://schemas.microsoft.com/office/drawing/2014/main" id="{F1A59558-24B1-459A-8381-60EB77934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10767"/>
              </p:ext>
            </p:extLst>
          </p:nvPr>
        </p:nvGraphicFramePr>
        <p:xfrm>
          <a:off x="6621754" y="3429000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36" name="Table 29">
            <a:extLst>
              <a:ext uri="{FF2B5EF4-FFF2-40B4-BE49-F238E27FC236}">
                <a16:creationId xmlns:a16="http://schemas.microsoft.com/office/drawing/2014/main" id="{FEF649D1-4AC6-42F9-90E6-0D1BD5D69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40556"/>
              </p:ext>
            </p:extLst>
          </p:nvPr>
        </p:nvGraphicFramePr>
        <p:xfrm>
          <a:off x="1486694" y="4653136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B6F45DA9-6E25-4069-929B-636B4AEEF20F}"/>
              </a:ext>
            </a:extLst>
          </p:cNvPr>
          <p:cNvSpPr txBox="1"/>
          <p:nvPr/>
        </p:nvSpPr>
        <p:spPr>
          <a:xfrm>
            <a:off x="1902503" y="4370890"/>
            <a:ext cx="2853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the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C5BED1-CC01-4C64-B521-85FD15FE5A60}"/>
              </a:ext>
            </a:extLst>
          </p:cNvPr>
          <p:cNvSpPr txBox="1"/>
          <p:nvPr/>
        </p:nvSpPr>
        <p:spPr>
          <a:xfrm>
            <a:off x="5725652" y="4437080"/>
            <a:ext cx="3414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dog</a:t>
            </a:r>
          </a:p>
        </p:txBody>
      </p:sp>
      <p:graphicFrame>
        <p:nvGraphicFramePr>
          <p:cNvPr id="39" name="Table 29">
            <a:extLst>
              <a:ext uri="{FF2B5EF4-FFF2-40B4-BE49-F238E27FC236}">
                <a16:creationId xmlns:a16="http://schemas.microsoft.com/office/drawing/2014/main" id="{44715842-D65B-4D85-B0D7-04F5A1925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958251"/>
              </p:ext>
            </p:extLst>
          </p:nvPr>
        </p:nvGraphicFramePr>
        <p:xfrm>
          <a:off x="5347133" y="4683301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03D1B95-5133-4022-85A4-F24FE76161C9}"/>
              </a:ext>
            </a:extLst>
          </p:cNvPr>
          <p:cNvSpPr txBox="1"/>
          <p:nvPr/>
        </p:nvSpPr>
        <p:spPr>
          <a:xfrm>
            <a:off x="9604906" y="4432226"/>
            <a:ext cx="2965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ran</a:t>
            </a:r>
          </a:p>
        </p:txBody>
      </p:sp>
      <p:graphicFrame>
        <p:nvGraphicFramePr>
          <p:cNvPr id="41" name="Table 29">
            <a:extLst>
              <a:ext uri="{FF2B5EF4-FFF2-40B4-BE49-F238E27FC236}">
                <a16:creationId xmlns:a16="http://schemas.microsoft.com/office/drawing/2014/main" id="{35E3D69F-6860-428A-B9EA-F2A8EA27D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866914"/>
              </p:ext>
            </p:extLst>
          </p:nvPr>
        </p:nvGraphicFramePr>
        <p:xfrm>
          <a:off x="9226387" y="4678447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00790A2-D240-4E8D-945E-1450A0FD4287}"/>
              </a:ext>
            </a:extLst>
          </p:cNvPr>
          <p:cNvCxnSpPr>
            <a:stCxn id="36" idx="2"/>
          </p:cNvCxnSpPr>
          <p:nvPr/>
        </p:nvCxnSpPr>
        <p:spPr bwMode="auto">
          <a:xfrm flipH="1">
            <a:off x="982638" y="5013136"/>
            <a:ext cx="1044056" cy="36008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1A6426AB-C06B-47E9-B3DD-E860A4EA2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344700"/>
              </p:ext>
            </p:extLst>
          </p:nvPr>
        </p:nvGraphicFramePr>
        <p:xfrm>
          <a:off x="190550" y="544522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45" name="Table 29">
            <a:extLst>
              <a:ext uri="{FF2B5EF4-FFF2-40B4-BE49-F238E27FC236}">
                <a16:creationId xmlns:a16="http://schemas.microsoft.com/office/drawing/2014/main" id="{AE8E4072-08A4-49BF-B1F6-56E033137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977424"/>
              </p:ext>
            </p:extLst>
          </p:nvPr>
        </p:nvGraphicFramePr>
        <p:xfrm>
          <a:off x="1450750" y="580522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46" name="Table 29">
            <a:extLst>
              <a:ext uri="{FF2B5EF4-FFF2-40B4-BE49-F238E27FC236}">
                <a16:creationId xmlns:a16="http://schemas.microsoft.com/office/drawing/2014/main" id="{9495052F-863D-4ADE-9C98-781F60F2E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051127"/>
              </p:ext>
            </p:extLst>
          </p:nvPr>
        </p:nvGraphicFramePr>
        <p:xfrm>
          <a:off x="2710950" y="544522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D1EE96-0EBB-4B22-A574-9A0D15DB401F}"/>
              </a:ext>
            </a:extLst>
          </p:cNvPr>
          <p:cNvCxnSpPr/>
          <p:nvPr/>
        </p:nvCxnSpPr>
        <p:spPr bwMode="auto">
          <a:xfrm>
            <a:off x="2026693" y="5013136"/>
            <a:ext cx="0" cy="612088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91A38C-8745-4115-90BD-F7C2F2778EC2}"/>
              </a:ext>
            </a:extLst>
          </p:cNvPr>
          <p:cNvCxnSpPr>
            <a:stCxn id="36" idx="2"/>
          </p:cNvCxnSpPr>
          <p:nvPr/>
        </p:nvCxnSpPr>
        <p:spPr bwMode="auto">
          <a:xfrm>
            <a:off x="2026694" y="5013136"/>
            <a:ext cx="900160" cy="360080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FF0E1C5-1926-4611-855B-1B2ADFCA83DA}"/>
              </a:ext>
            </a:extLst>
          </p:cNvPr>
          <p:cNvSpPr txBox="1"/>
          <p:nvPr/>
        </p:nvSpPr>
        <p:spPr>
          <a:xfrm>
            <a:off x="9479582" y="6256335"/>
            <a:ext cx="25229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solidFill>
                  <a:schemeClr val="accent5"/>
                </a:solidFill>
                <a:latin typeface="+mn-lt"/>
              </a:rPr>
              <a:t>u</a:t>
            </a:r>
            <a:r>
              <a:rPr lang="en-US" i="1" dirty="0">
                <a:latin typeface="+mn-lt"/>
              </a:rPr>
              <a:t>, </a:t>
            </a:r>
            <a:r>
              <a:rPr lang="en-US" i="1" dirty="0">
                <a:solidFill>
                  <a:schemeClr val="accent3"/>
                </a:solidFill>
                <a:latin typeface="+mn-lt"/>
              </a:rPr>
              <a:t>w</a:t>
            </a:r>
            <a:r>
              <a:rPr lang="en-US" i="1" dirty="0">
                <a:latin typeface="+mn-lt"/>
              </a:rPr>
              <a:t>, </a:t>
            </a:r>
            <a:r>
              <a:rPr lang="en-US" i="1" dirty="0">
                <a:solidFill>
                  <a:schemeClr val="bg2"/>
                </a:solidFill>
                <a:latin typeface="+mn-lt"/>
              </a:rPr>
              <a:t>v</a:t>
            </a:r>
            <a:r>
              <a:rPr lang="en-US" i="1" dirty="0">
                <a:latin typeface="+mn-lt"/>
              </a:rPr>
              <a:t> – Feed forward layer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EA34A3-4607-4315-BC5F-0E48A5B01101}"/>
              </a:ext>
            </a:extLst>
          </p:cNvPr>
          <p:cNvSpPr txBox="1"/>
          <p:nvPr/>
        </p:nvSpPr>
        <p:spPr>
          <a:xfrm>
            <a:off x="1234726" y="4948384"/>
            <a:ext cx="2160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u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388335-CD50-44EC-B1B5-FDB38454093E}"/>
              </a:ext>
            </a:extLst>
          </p:cNvPr>
          <p:cNvSpPr txBox="1"/>
          <p:nvPr/>
        </p:nvSpPr>
        <p:spPr>
          <a:xfrm>
            <a:off x="2674825" y="4911825"/>
            <a:ext cx="2160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bg2"/>
                </a:solidFill>
                <a:latin typeface="+mn-lt"/>
              </a:rPr>
              <a:t>v</a:t>
            </a:r>
            <a:endParaRPr lang="en-US" sz="2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77A1F1A-DBC4-4EC9-A894-E091A790E133}"/>
              </a:ext>
            </a:extLst>
          </p:cNvPr>
          <p:cNvSpPr txBox="1"/>
          <p:nvPr/>
        </p:nvSpPr>
        <p:spPr>
          <a:xfrm>
            <a:off x="2079826" y="5219328"/>
            <a:ext cx="2160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5"/>
                </a:solidFill>
                <a:latin typeface="+mn-lt"/>
              </a:rPr>
              <a:t>w</a:t>
            </a:r>
            <a:endParaRPr lang="en-US" sz="2000" dirty="0">
              <a:solidFill>
                <a:schemeClr val="accent5"/>
              </a:solidFill>
              <a:latin typeface="+mn-lt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1ED63E-87B3-4231-B99B-DF3DCAA288F5}"/>
              </a:ext>
            </a:extLst>
          </p:cNvPr>
          <p:cNvCxnSpPr/>
          <p:nvPr/>
        </p:nvCxnSpPr>
        <p:spPr bwMode="auto">
          <a:xfrm flipH="1">
            <a:off x="4861892" y="5045794"/>
            <a:ext cx="1044056" cy="36008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61" name="Table 29">
            <a:extLst>
              <a:ext uri="{FF2B5EF4-FFF2-40B4-BE49-F238E27FC236}">
                <a16:creationId xmlns:a16="http://schemas.microsoft.com/office/drawing/2014/main" id="{D4FC8D8E-B60E-44B7-AC3B-7A347B2AF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306598"/>
              </p:ext>
            </p:extLst>
          </p:nvPr>
        </p:nvGraphicFramePr>
        <p:xfrm>
          <a:off x="4069804" y="5477882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62" name="Table 29">
            <a:extLst>
              <a:ext uri="{FF2B5EF4-FFF2-40B4-BE49-F238E27FC236}">
                <a16:creationId xmlns:a16="http://schemas.microsoft.com/office/drawing/2014/main" id="{BE4CC035-006C-43AE-A99E-D159CFC16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898983"/>
              </p:ext>
            </p:extLst>
          </p:nvPr>
        </p:nvGraphicFramePr>
        <p:xfrm>
          <a:off x="5330004" y="5837882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63" name="Table 29">
            <a:extLst>
              <a:ext uri="{FF2B5EF4-FFF2-40B4-BE49-F238E27FC236}">
                <a16:creationId xmlns:a16="http://schemas.microsoft.com/office/drawing/2014/main" id="{E06F550F-CFB0-41FF-B4CC-463558422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055007"/>
              </p:ext>
            </p:extLst>
          </p:nvPr>
        </p:nvGraphicFramePr>
        <p:xfrm>
          <a:off x="6590204" y="5477882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A6A465E-3714-4884-8138-11AE80E7D9F5}"/>
              </a:ext>
            </a:extLst>
          </p:cNvPr>
          <p:cNvCxnSpPr/>
          <p:nvPr/>
        </p:nvCxnSpPr>
        <p:spPr bwMode="auto">
          <a:xfrm>
            <a:off x="5905947" y="5045794"/>
            <a:ext cx="0" cy="612088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1F4A043-99B2-46B4-88EB-87F499E69576}"/>
              </a:ext>
            </a:extLst>
          </p:cNvPr>
          <p:cNvCxnSpPr/>
          <p:nvPr/>
        </p:nvCxnSpPr>
        <p:spPr bwMode="auto">
          <a:xfrm>
            <a:off x="5905948" y="5045794"/>
            <a:ext cx="900160" cy="360080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82FE341-708F-470B-87C3-3EF02DADE86E}"/>
              </a:ext>
            </a:extLst>
          </p:cNvPr>
          <p:cNvSpPr txBox="1"/>
          <p:nvPr/>
        </p:nvSpPr>
        <p:spPr>
          <a:xfrm>
            <a:off x="5113980" y="4981042"/>
            <a:ext cx="2160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u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30B19-4ED0-4477-A40F-20BE052A1504}"/>
              </a:ext>
            </a:extLst>
          </p:cNvPr>
          <p:cNvSpPr txBox="1"/>
          <p:nvPr/>
        </p:nvSpPr>
        <p:spPr>
          <a:xfrm>
            <a:off x="6554079" y="4944483"/>
            <a:ext cx="2160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bg2"/>
                </a:solidFill>
                <a:latin typeface="+mn-lt"/>
              </a:rPr>
              <a:t>v</a:t>
            </a:r>
            <a:endParaRPr lang="en-US" sz="2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5D0D1A9-9C9F-4927-9994-FEAF9582F57C}"/>
              </a:ext>
            </a:extLst>
          </p:cNvPr>
          <p:cNvSpPr txBox="1"/>
          <p:nvPr/>
        </p:nvSpPr>
        <p:spPr>
          <a:xfrm>
            <a:off x="5959080" y="5251986"/>
            <a:ext cx="2160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5"/>
                </a:solidFill>
                <a:latin typeface="+mn-lt"/>
              </a:rPr>
              <a:t>w</a:t>
            </a:r>
            <a:endParaRPr lang="en-US" sz="2000" dirty="0">
              <a:solidFill>
                <a:schemeClr val="accent5"/>
              </a:solidFill>
              <a:latin typeface="+mn-lt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A8DC15B-4E50-4172-A3D9-0FA781B53EBB}"/>
              </a:ext>
            </a:extLst>
          </p:cNvPr>
          <p:cNvCxnSpPr/>
          <p:nvPr/>
        </p:nvCxnSpPr>
        <p:spPr bwMode="auto">
          <a:xfrm flipH="1">
            <a:off x="8727347" y="5031836"/>
            <a:ext cx="1044056" cy="36008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70" name="Table 29">
            <a:extLst>
              <a:ext uri="{FF2B5EF4-FFF2-40B4-BE49-F238E27FC236}">
                <a16:creationId xmlns:a16="http://schemas.microsoft.com/office/drawing/2014/main" id="{AF3F3076-91E5-49F1-8AC2-8A912A401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411552"/>
              </p:ext>
            </p:extLst>
          </p:nvPr>
        </p:nvGraphicFramePr>
        <p:xfrm>
          <a:off x="7935259" y="546392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71" name="Table 29">
            <a:extLst>
              <a:ext uri="{FF2B5EF4-FFF2-40B4-BE49-F238E27FC236}">
                <a16:creationId xmlns:a16="http://schemas.microsoft.com/office/drawing/2014/main" id="{A50B1C74-8EA3-4F4D-8758-118E71C35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432074"/>
              </p:ext>
            </p:extLst>
          </p:nvPr>
        </p:nvGraphicFramePr>
        <p:xfrm>
          <a:off x="9195459" y="582392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72" name="Table 29">
            <a:extLst>
              <a:ext uri="{FF2B5EF4-FFF2-40B4-BE49-F238E27FC236}">
                <a16:creationId xmlns:a16="http://schemas.microsoft.com/office/drawing/2014/main" id="{F938A677-A324-43C8-9D29-8DDEBF93E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94103"/>
              </p:ext>
            </p:extLst>
          </p:nvPr>
        </p:nvGraphicFramePr>
        <p:xfrm>
          <a:off x="10455659" y="546392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CBCBAFC-4EEC-4C85-96F3-1F76EB025C78}"/>
              </a:ext>
            </a:extLst>
          </p:cNvPr>
          <p:cNvCxnSpPr/>
          <p:nvPr/>
        </p:nvCxnSpPr>
        <p:spPr bwMode="auto">
          <a:xfrm>
            <a:off x="9771402" y="5031836"/>
            <a:ext cx="0" cy="612088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A9F4FFE-C72E-48EA-9652-AD3CE5BABE85}"/>
              </a:ext>
            </a:extLst>
          </p:cNvPr>
          <p:cNvCxnSpPr/>
          <p:nvPr/>
        </p:nvCxnSpPr>
        <p:spPr bwMode="auto">
          <a:xfrm>
            <a:off x="9771403" y="5031836"/>
            <a:ext cx="900160" cy="360080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8D78288-59FD-413F-B9AC-88018192AD63}"/>
              </a:ext>
            </a:extLst>
          </p:cNvPr>
          <p:cNvSpPr txBox="1"/>
          <p:nvPr/>
        </p:nvSpPr>
        <p:spPr>
          <a:xfrm>
            <a:off x="8979435" y="4967084"/>
            <a:ext cx="2160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3"/>
                </a:solidFill>
                <a:latin typeface="+mn-lt"/>
              </a:rPr>
              <a:t>u</a:t>
            </a:r>
            <a:endParaRPr lang="en-US" sz="20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D5632D-4264-4FAE-A9A9-ED5F569DA54C}"/>
              </a:ext>
            </a:extLst>
          </p:cNvPr>
          <p:cNvSpPr txBox="1"/>
          <p:nvPr/>
        </p:nvSpPr>
        <p:spPr>
          <a:xfrm>
            <a:off x="10419534" y="4930525"/>
            <a:ext cx="2160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bg2"/>
                </a:solidFill>
                <a:latin typeface="+mn-lt"/>
              </a:rPr>
              <a:t>v</a:t>
            </a:r>
            <a:endParaRPr lang="en-US" sz="20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32B7A53-25DC-4690-8BF1-947C27B2F609}"/>
              </a:ext>
            </a:extLst>
          </p:cNvPr>
          <p:cNvSpPr txBox="1"/>
          <p:nvPr/>
        </p:nvSpPr>
        <p:spPr>
          <a:xfrm>
            <a:off x="9824535" y="5238028"/>
            <a:ext cx="2160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000" i="1" dirty="0">
                <a:solidFill>
                  <a:schemeClr val="accent5"/>
                </a:solidFill>
                <a:latin typeface="+mn-lt"/>
              </a:rPr>
              <a:t>w</a:t>
            </a:r>
            <a:endParaRPr lang="en-US" sz="2000" dirty="0">
              <a:solidFill>
                <a:schemeClr val="accent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047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DC1F-B91B-49BA-A360-6DC47440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FFF55-2037-4769-9BCE-863ED9D9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Calculate </a:t>
            </a:r>
            <a:r>
              <a:rPr lang="en-US" b="1" dirty="0"/>
              <a:t>attention scores</a:t>
            </a:r>
            <a:r>
              <a:rPr lang="en-US" dirty="0"/>
              <a:t> for each word (dot product):</a:t>
            </a:r>
          </a:p>
          <a:p>
            <a:pPr marL="342900" indent="-342900">
              <a:buFont typeface="+mj-lt"/>
              <a:buAutoNum type="arabicPeriod" startAt="3"/>
            </a:pPr>
            <a:endParaRPr lang="en-US" dirty="0"/>
          </a:p>
          <a:p>
            <a:pPr marL="342900" indent="-342900">
              <a:buFont typeface="+mj-lt"/>
              <a:buAutoNum type="arabicPeriod" startAt="3"/>
            </a:pPr>
            <a:endParaRPr lang="en-US" dirty="0"/>
          </a:p>
          <a:p>
            <a:pPr marL="342900" indent="-342900">
              <a:buFont typeface="+mj-lt"/>
              <a:buAutoNum type="arabicPeriod" startAt="3"/>
            </a:pPr>
            <a:endParaRPr lang="en-US" dirty="0"/>
          </a:p>
          <a:p>
            <a:pPr marL="342900" indent="-342900">
              <a:buFont typeface="+mj-lt"/>
              <a:buAutoNum type="arabicPeriod" startAt="3"/>
            </a:pPr>
            <a:endParaRPr lang="en-US" dirty="0"/>
          </a:p>
          <a:p>
            <a:pPr marL="342900" indent="-342900">
              <a:buFont typeface="+mj-lt"/>
              <a:buAutoNum type="arabicPeriod" startAt="3"/>
            </a:pPr>
            <a:endParaRPr lang="en-US" dirty="0"/>
          </a:p>
          <a:p>
            <a:pPr marL="342900" indent="-342900">
              <a:buFont typeface="+mj-lt"/>
              <a:buAutoNum type="arabicPeriod" startAt="3"/>
            </a:pP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Calculate </a:t>
            </a:r>
            <a:r>
              <a:rPr lang="en-US" b="1" dirty="0"/>
              <a:t>contextualized embedding:</a:t>
            </a:r>
          </a:p>
          <a:p>
            <a:pPr marL="342900" indent="-342900">
              <a:buFont typeface="+mj-lt"/>
              <a:buAutoNum type="arabicPeriod" startAt="3"/>
            </a:pPr>
            <a:endParaRPr lang="en-US" b="1" dirty="0"/>
          </a:p>
          <a:p>
            <a:pPr marL="342900" indent="-342900">
              <a:buFont typeface="+mj-lt"/>
              <a:buAutoNum type="arabicPeriod" startAt="3"/>
            </a:pPr>
            <a:endParaRPr lang="en-US" b="1" dirty="0"/>
          </a:p>
          <a:p>
            <a:pPr marL="342900" indent="-342900">
              <a:buFont typeface="+mj-lt"/>
              <a:buAutoNum type="arabicPeriod" startAt="3"/>
            </a:pPr>
            <a:endParaRPr lang="en-US" b="1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Do for each word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Pass embeddings to a next block and repeat (now with the contextualized)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29CF7-E180-489D-8D05-4D6CB2D93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25B9B-E6FC-4671-B5EA-59A5321F7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29</a:t>
            </a:fld>
            <a:endParaRPr lang="en-GB" dirty="0"/>
          </a:p>
        </p:txBody>
      </p:sp>
      <p:graphicFrame>
        <p:nvGraphicFramePr>
          <p:cNvPr id="6" name="Table 29">
            <a:extLst>
              <a:ext uri="{FF2B5EF4-FFF2-40B4-BE49-F238E27FC236}">
                <a16:creationId xmlns:a16="http://schemas.microsoft.com/office/drawing/2014/main" id="{B4DFA173-89F9-41EE-B3BC-32C28C5C1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96878"/>
              </p:ext>
            </p:extLst>
          </p:nvPr>
        </p:nvGraphicFramePr>
        <p:xfrm>
          <a:off x="3535960" y="2366990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7" name="Table 29">
            <a:extLst>
              <a:ext uri="{FF2B5EF4-FFF2-40B4-BE49-F238E27FC236}">
                <a16:creationId xmlns:a16="http://schemas.microsoft.com/office/drawing/2014/main" id="{A9835C9C-54E9-46DD-93DA-FE46E5D1F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50943"/>
              </p:ext>
            </p:extLst>
          </p:nvPr>
        </p:nvGraphicFramePr>
        <p:xfrm>
          <a:off x="3545716" y="2854475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8" name="Table 29">
            <a:extLst>
              <a:ext uri="{FF2B5EF4-FFF2-40B4-BE49-F238E27FC236}">
                <a16:creationId xmlns:a16="http://schemas.microsoft.com/office/drawing/2014/main" id="{59AD37C1-239C-4A92-82D5-E1ABE742B0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80049"/>
              </p:ext>
            </p:extLst>
          </p:nvPr>
        </p:nvGraphicFramePr>
        <p:xfrm>
          <a:off x="3545716" y="3341960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D1E19B-128F-46DC-BC31-E80D33AF511C}"/>
              </a:ext>
            </a:extLst>
          </p:cNvPr>
          <p:cNvSpPr txBox="1"/>
          <p:nvPr/>
        </p:nvSpPr>
        <p:spPr>
          <a:xfrm>
            <a:off x="3193584" y="2454657"/>
            <a:ext cx="2132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70515-2BE3-435D-BF45-8633A484FB55}"/>
              </a:ext>
            </a:extLst>
          </p:cNvPr>
          <p:cNvSpPr txBox="1"/>
          <p:nvPr/>
        </p:nvSpPr>
        <p:spPr>
          <a:xfrm>
            <a:off x="3197609" y="2906138"/>
            <a:ext cx="2132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the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4EA57-4560-4ADE-BAA0-C186ECBFF9BD}"/>
              </a:ext>
            </a:extLst>
          </p:cNvPr>
          <p:cNvSpPr txBox="1"/>
          <p:nvPr/>
        </p:nvSpPr>
        <p:spPr>
          <a:xfrm>
            <a:off x="3191642" y="3408741"/>
            <a:ext cx="2132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the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30BBA-88AC-4397-933E-C42CB6B7797B}"/>
              </a:ext>
            </a:extLst>
          </p:cNvPr>
          <p:cNvSpPr txBox="1"/>
          <p:nvPr/>
        </p:nvSpPr>
        <p:spPr>
          <a:xfrm>
            <a:off x="3894157" y="2148397"/>
            <a:ext cx="3831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dirty="0">
                <a:latin typeface="+mn-lt"/>
              </a:rPr>
              <a:t>query</a:t>
            </a:r>
            <a:endParaRPr lang="en-US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D3C465-BBCB-4AD2-A944-0A4E348F6692}"/>
              </a:ext>
            </a:extLst>
          </p:cNvPr>
          <p:cNvSpPr/>
          <p:nvPr/>
        </p:nvSpPr>
        <p:spPr bwMode="auto">
          <a:xfrm>
            <a:off x="4697844" y="2513848"/>
            <a:ext cx="72008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aphicFrame>
        <p:nvGraphicFramePr>
          <p:cNvPr id="14" name="Table 29">
            <a:extLst>
              <a:ext uri="{FF2B5EF4-FFF2-40B4-BE49-F238E27FC236}">
                <a16:creationId xmlns:a16="http://schemas.microsoft.com/office/drawing/2014/main" id="{BBF3C4B1-57B0-4E0F-9049-B6FCE1F7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2856"/>
              </p:ext>
            </p:extLst>
          </p:nvPr>
        </p:nvGraphicFramePr>
        <p:xfrm>
          <a:off x="4851736" y="2373626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15" name="Table 29">
            <a:extLst>
              <a:ext uri="{FF2B5EF4-FFF2-40B4-BE49-F238E27FC236}">
                <a16:creationId xmlns:a16="http://schemas.microsoft.com/office/drawing/2014/main" id="{4C86BB51-44CB-408E-99DC-5C10D305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028020"/>
              </p:ext>
            </p:extLst>
          </p:nvPr>
        </p:nvGraphicFramePr>
        <p:xfrm>
          <a:off x="4851736" y="2854475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16" name="Table 29">
            <a:extLst>
              <a:ext uri="{FF2B5EF4-FFF2-40B4-BE49-F238E27FC236}">
                <a16:creationId xmlns:a16="http://schemas.microsoft.com/office/drawing/2014/main" id="{F0D184BF-BC99-482E-AC57-A01AAACEE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10822"/>
              </p:ext>
            </p:extLst>
          </p:nvPr>
        </p:nvGraphicFramePr>
        <p:xfrm>
          <a:off x="4851736" y="333532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2BB350DC-F3F6-4BBB-83A6-076C0762C11F}"/>
              </a:ext>
            </a:extLst>
          </p:cNvPr>
          <p:cNvSpPr/>
          <p:nvPr/>
        </p:nvSpPr>
        <p:spPr bwMode="auto">
          <a:xfrm>
            <a:off x="4706618" y="3016887"/>
            <a:ext cx="72008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0C247F-3494-458B-9AB2-7AA9D7BC4060}"/>
              </a:ext>
            </a:extLst>
          </p:cNvPr>
          <p:cNvSpPr/>
          <p:nvPr/>
        </p:nvSpPr>
        <p:spPr bwMode="auto">
          <a:xfrm>
            <a:off x="4705955" y="3465070"/>
            <a:ext cx="72008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2DDC9-D322-47A5-95F8-B23FF83982F0}"/>
              </a:ext>
            </a:extLst>
          </p:cNvPr>
          <p:cNvSpPr txBox="1"/>
          <p:nvPr/>
        </p:nvSpPr>
        <p:spPr>
          <a:xfrm>
            <a:off x="5272312" y="2150988"/>
            <a:ext cx="2388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dirty="0">
                <a:latin typeface="+mn-lt"/>
              </a:rPr>
              <a:t>key</a:t>
            </a:r>
            <a:endParaRPr lang="en-US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459823-5D21-450C-A1E0-376245AD4D11}"/>
              </a:ext>
            </a:extLst>
          </p:cNvPr>
          <p:cNvSpPr txBox="1"/>
          <p:nvPr/>
        </p:nvSpPr>
        <p:spPr>
          <a:xfrm>
            <a:off x="6034650" y="2463641"/>
            <a:ext cx="2132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the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1E824F-145F-4340-BE13-CA9662E5E4E7}"/>
              </a:ext>
            </a:extLst>
          </p:cNvPr>
          <p:cNvSpPr txBox="1"/>
          <p:nvPr/>
        </p:nvSpPr>
        <p:spPr>
          <a:xfrm>
            <a:off x="6022227" y="2942142"/>
            <a:ext cx="2548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dog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901DD0-D82C-40B2-815C-B375736673CA}"/>
              </a:ext>
            </a:extLst>
          </p:cNvPr>
          <p:cNvSpPr txBox="1"/>
          <p:nvPr/>
        </p:nvSpPr>
        <p:spPr>
          <a:xfrm>
            <a:off x="6036810" y="3429627"/>
            <a:ext cx="22121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ran</a:t>
            </a:r>
          </a:p>
        </p:txBody>
      </p:sp>
      <p:sp>
        <p:nvSpPr>
          <p:cNvPr id="23" name="Equals 22">
            <a:extLst>
              <a:ext uri="{FF2B5EF4-FFF2-40B4-BE49-F238E27FC236}">
                <a16:creationId xmlns:a16="http://schemas.microsoft.com/office/drawing/2014/main" id="{F7FAA5BE-D1BE-497A-8400-1A7A4E168E0C}"/>
              </a:ext>
            </a:extLst>
          </p:cNvPr>
          <p:cNvSpPr/>
          <p:nvPr/>
        </p:nvSpPr>
        <p:spPr bwMode="auto">
          <a:xfrm>
            <a:off x="6281771" y="2423389"/>
            <a:ext cx="322624" cy="260474"/>
          </a:xfrm>
          <a:prstGeom prst="mathEqual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B5701DFB-9F02-4D0D-A0DA-8419E2613287}"/>
              </a:ext>
            </a:extLst>
          </p:cNvPr>
          <p:cNvSpPr/>
          <p:nvPr/>
        </p:nvSpPr>
        <p:spPr bwMode="auto">
          <a:xfrm>
            <a:off x="6286861" y="2922654"/>
            <a:ext cx="322624" cy="260474"/>
          </a:xfrm>
          <a:prstGeom prst="mathEqual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10D2DDD7-F4F6-4E36-8A59-60E7B436B656}"/>
              </a:ext>
            </a:extLst>
          </p:cNvPr>
          <p:cNvSpPr/>
          <p:nvPr/>
        </p:nvSpPr>
        <p:spPr bwMode="auto">
          <a:xfrm>
            <a:off x="6290829" y="3391723"/>
            <a:ext cx="322624" cy="260474"/>
          </a:xfrm>
          <a:prstGeom prst="mathEqual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F1C51795-AECE-4CF6-8799-4C772B1D4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61831"/>
              </p:ext>
            </p:extLst>
          </p:nvPr>
        </p:nvGraphicFramePr>
        <p:xfrm>
          <a:off x="6726530" y="2382108"/>
          <a:ext cx="36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020356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0145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7C08BF1-778B-4D49-84E1-73C78D4BA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954924"/>
              </p:ext>
            </p:extLst>
          </p:nvPr>
        </p:nvGraphicFramePr>
        <p:xfrm>
          <a:off x="6726530" y="2869593"/>
          <a:ext cx="36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020356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01451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6D394EF-6AB2-44FD-9B86-7C9C6B15B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96761"/>
              </p:ext>
            </p:extLst>
          </p:nvPr>
        </p:nvGraphicFramePr>
        <p:xfrm>
          <a:off x="6732710" y="3357078"/>
          <a:ext cx="36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020356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0145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99CFA05-8625-4BB6-8DA8-9B6AB7A0E48A}"/>
              </a:ext>
            </a:extLst>
          </p:cNvPr>
          <p:cNvSpPr txBox="1"/>
          <p:nvPr/>
        </p:nvSpPr>
        <p:spPr>
          <a:xfrm>
            <a:off x="6718978" y="2153494"/>
            <a:ext cx="37510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dirty="0">
                <a:latin typeface="+mn-lt"/>
              </a:rPr>
              <a:t>score</a:t>
            </a:r>
            <a:endParaRPr lang="en-US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F79BC1-DCBF-4E15-B456-1CC1C2576C8C}"/>
              </a:ext>
            </a:extLst>
          </p:cNvPr>
          <p:cNvSpPr txBox="1"/>
          <p:nvPr/>
        </p:nvSpPr>
        <p:spPr>
          <a:xfrm>
            <a:off x="7274793" y="2148397"/>
            <a:ext cx="133049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dirty="0" err="1">
                <a:latin typeface="+mn-lt"/>
              </a:rPr>
              <a:t>softmax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normalised</a:t>
            </a:r>
            <a:endParaRPr lang="en-US" dirty="0">
              <a:latin typeface="+mn-lt"/>
            </a:endParaRPr>
          </a:p>
        </p:txBody>
      </p:sp>
      <p:graphicFrame>
        <p:nvGraphicFramePr>
          <p:cNvPr id="31" name="Table 26">
            <a:extLst>
              <a:ext uri="{FF2B5EF4-FFF2-40B4-BE49-F238E27FC236}">
                <a16:creationId xmlns:a16="http://schemas.microsoft.com/office/drawing/2014/main" id="{6D275168-6654-48D9-A3CC-5350D2EA7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69140"/>
              </p:ext>
            </p:extLst>
          </p:nvPr>
        </p:nvGraphicFramePr>
        <p:xfrm>
          <a:off x="7620350" y="2366990"/>
          <a:ext cx="36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020356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.05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01451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BFD2AE5-5989-4CDC-B37B-2F1CBB735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520677"/>
              </p:ext>
            </p:extLst>
          </p:nvPr>
        </p:nvGraphicFramePr>
        <p:xfrm>
          <a:off x="7620350" y="2854475"/>
          <a:ext cx="36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020356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.25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0145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861D3A7-2F39-4DF8-AB4C-4CE96E82A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00465"/>
              </p:ext>
            </p:extLst>
          </p:nvPr>
        </p:nvGraphicFramePr>
        <p:xfrm>
          <a:off x="7626530" y="3341960"/>
          <a:ext cx="36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020356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.70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01451"/>
                  </a:ext>
                </a:extLst>
              </a:tr>
            </a:tbl>
          </a:graphicData>
        </a:graphic>
      </p:graphicFrame>
      <p:graphicFrame>
        <p:nvGraphicFramePr>
          <p:cNvPr id="34" name="Table 29">
            <a:extLst>
              <a:ext uri="{FF2B5EF4-FFF2-40B4-BE49-F238E27FC236}">
                <a16:creationId xmlns:a16="http://schemas.microsoft.com/office/drawing/2014/main" id="{6AD2CFEB-9F3C-477C-9502-B4814F20A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084575"/>
              </p:ext>
            </p:extLst>
          </p:nvPr>
        </p:nvGraphicFramePr>
        <p:xfrm>
          <a:off x="4361621" y="475763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35" name="Table 29">
            <a:extLst>
              <a:ext uri="{FF2B5EF4-FFF2-40B4-BE49-F238E27FC236}">
                <a16:creationId xmlns:a16="http://schemas.microsoft.com/office/drawing/2014/main" id="{50B5D750-C11C-40BD-88B7-75A1B4289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896312"/>
              </p:ext>
            </p:extLst>
          </p:nvPr>
        </p:nvGraphicFramePr>
        <p:xfrm>
          <a:off x="6309023" y="475763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36" name="Table 29">
            <a:extLst>
              <a:ext uri="{FF2B5EF4-FFF2-40B4-BE49-F238E27FC236}">
                <a16:creationId xmlns:a16="http://schemas.microsoft.com/office/drawing/2014/main" id="{F6287E0B-4E29-4CE3-BA4B-E1C4813EB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15321"/>
              </p:ext>
            </p:extLst>
          </p:nvPr>
        </p:nvGraphicFramePr>
        <p:xfrm>
          <a:off x="8327454" y="4757634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graphicFrame>
        <p:nvGraphicFramePr>
          <p:cNvPr id="37" name="Table 26">
            <a:extLst>
              <a:ext uri="{FF2B5EF4-FFF2-40B4-BE49-F238E27FC236}">
                <a16:creationId xmlns:a16="http://schemas.microsoft.com/office/drawing/2014/main" id="{C4998D68-DF91-4E0B-A668-B4E3E0CBD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036386"/>
              </p:ext>
            </p:extLst>
          </p:nvPr>
        </p:nvGraphicFramePr>
        <p:xfrm>
          <a:off x="3789660" y="4757634"/>
          <a:ext cx="36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020356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.05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01451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2AF4276-A586-456D-A983-BD2FB9A95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110628"/>
              </p:ext>
            </p:extLst>
          </p:nvPr>
        </p:nvGraphicFramePr>
        <p:xfrm>
          <a:off x="5783053" y="4757634"/>
          <a:ext cx="36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020356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.25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0145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C86FA69-54BE-4385-A202-498CF7CC6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89818"/>
              </p:ext>
            </p:extLst>
          </p:nvPr>
        </p:nvGraphicFramePr>
        <p:xfrm>
          <a:off x="7764750" y="4757634"/>
          <a:ext cx="36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80203560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.70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01451"/>
                  </a:ext>
                </a:extLst>
              </a:tr>
            </a:tbl>
          </a:graphicData>
        </a:graphic>
      </p:graphicFrame>
      <p:sp>
        <p:nvSpPr>
          <p:cNvPr id="40" name="Oval 39">
            <a:extLst>
              <a:ext uri="{FF2B5EF4-FFF2-40B4-BE49-F238E27FC236}">
                <a16:creationId xmlns:a16="http://schemas.microsoft.com/office/drawing/2014/main" id="{B581ED0A-825C-4F08-A6B7-676A1FE0AE60}"/>
              </a:ext>
            </a:extLst>
          </p:cNvPr>
          <p:cNvSpPr/>
          <p:nvPr/>
        </p:nvSpPr>
        <p:spPr bwMode="auto">
          <a:xfrm>
            <a:off x="4225326" y="4921564"/>
            <a:ext cx="72008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4E38EB-CA28-4880-875A-2AF93995C93C}"/>
              </a:ext>
            </a:extLst>
          </p:cNvPr>
          <p:cNvSpPr/>
          <p:nvPr/>
        </p:nvSpPr>
        <p:spPr bwMode="auto">
          <a:xfrm>
            <a:off x="6194034" y="4916828"/>
            <a:ext cx="72008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D22EEDB-ABB0-4D5E-9EBB-DFF2D85E59B0}"/>
              </a:ext>
            </a:extLst>
          </p:cNvPr>
          <p:cNvSpPr/>
          <p:nvPr/>
        </p:nvSpPr>
        <p:spPr bwMode="auto">
          <a:xfrm>
            <a:off x="8195187" y="4916828"/>
            <a:ext cx="72008" cy="7200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3" name="Plus Sign 42">
            <a:extLst>
              <a:ext uri="{FF2B5EF4-FFF2-40B4-BE49-F238E27FC236}">
                <a16:creationId xmlns:a16="http://schemas.microsoft.com/office/drawing/2014/main" id="{2491F338-8F2F-4723-8885-0C5BCBB20ACA}"/>
              </a:ext>
            </a:extLst>
          </p:cNvPr>
          <p:cNvSpPr/>
          <p:nvPr/>
        </p:nvSpPr>
        <p:spPr bwMode="auto">
          <a:xfrm>
            <a:off x="5501880" y="4844820"/>
            <a:ext cx="216024" cy="216024"/>
          </a:xfrm>
          <a:prstGeom prst="mathPlu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4" name="Plus Sign 43">
            <a:extLst>
              <a:ext uri="{FF2B5EF4-FFF2-40B4-BE49-F238E27FC236}">
                <a16:creationId xmlns:a16="http://schemas.microsoft.com/office/drawing/2014/main" id="{E4FE8252-8C80-4249-935C-1BA2C6EA744D}"/>
              </a:ext>
            </a:extLst>
          </p:cNvPr>
          <p:cNvSpPr/>
          <p:nvPr/>
        </p:nvSpPr>
        <p:spPr bwMode="auto">
          <a:xfrm>
            <a:off x="7459460" y="4829622"/>
            <a:ext cx="216024" cy="216024"/>
          </a:xfrm>
          <a:prstGeom prst="mathPlus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41B095-55CC-40A7-AD8B-810C8C618EB7}"/>
              </a:ext>
            </a:extLst>
          </p:cNvPr>
          <p:cNvSpPr txBox="1"/>
          <p:nvPr/>
        </p:nvSpPr>
        <p:spPr>
          <a:xfrm>
            <a:off x="4724667" y="4537412"/>
            <a:ext cx="3654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dirty="0">
                <a:latin typeface="+mn-lt"/>
              </a:rPr>
              <a:t>value</a:t>
            </a:r>
            <a:endParaRPr lang="en-US" dirty="0">
              <a:latin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9D7FB0-E2F2-48FA-A5DC-F7CCEADA4F74}"/>
              </a:ext>
            </a:extLst>
          </p:cNvPr>
          <p:cNvSpPr txBox="1"/>
          <p:nvPr/>
        </p:nvSpPr>
        <p:spPr>
          <a:xfrm>
            <a:off x="6674825" y="4537412"/>
            <a:ext cx="3654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dirty="0">
                <a:latin typeface="+mn-lt"/>
              </a:rPr>
              <a:t>value</a:t>
            </a:r>
            <a:endParaRPr lang="en-US" dirty="0">
              <a:latin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83CA9E-6674-47CB-89BA-921709B21ED2}"/>
              </a:ext>
            </a:extLst>
          </p:cNvPr>
          <p:cNvSpPr txBox="1"/>
          <p:nvPr/>
        </p:nvSpPr>
        <p:spPr>
          <a:xfrm>
            <a:off x="8684711" y="4537412"/>
            <a:ext cx="36548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dirty="0">
                <a:latin typeface="+mn-lt"/>
              </a:rPr>
              <a:t>value</a:t>
            </a:r>
            <a:endParaRPr lang="en-US" dirty="0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50E303-E662-417C-921F-C5E217082AC7}"/>
              </a:ext>
            </a:extLst>
          </p:cNvPr>
          <p:cNvSpPr txBox="1"/>
          <p:nvPr/>
        </p:nvSpPr>
        <p:spPr>
          <a:xfrm>
            <a:off x="4796915" y="5114803"/>
            <a:ext cx="2132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the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E8905-51FF-4075-BA91-E071A1B20AE1}"/>
              </a:ext>
            </a:extLst>
          </p:cNvPr>
          <p:cNvSpPr txBox="1"/>
          <p:nvPr/>
        </p:nvSpPr>
        <p:spPr>
          <a:xfrm>
            <a:off x="6717973" y="5114803"/>
            <a:ext cx="2548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dog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C77113-DE6E-4DA5-9048-119A198ABBED}"/>
              </a:ext>
            </a:extLst>
          </p:cNvPr>
          <p:cNvSpPr txBox="1"/>
          <p:nvPr/>
        </p:nvSpPr>
        <p:spPr>
          <a:xfrm>
            <a:off x="8756846" y="5114803"/>
            <a:ext cx="22121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ran</a:t>
            </a:r>
          </a:p>
        </p:txBody>
      </p:sp>
      <p:graphicFrame>
        <p:nvGraphicFramePr>
          <p:cNvPr id="51" name="Table 29">
            <a:extLst>
              <a:ext uri="{FF2B5EF4-FFF2-40B4-BE49-F238E27FC236}">
                <a16:creationId xmlns:a16="http://schemas.microsoft.com/office/drawing/2014/main" id="{BDB5610F-3B2F-40EA-AAAA-FC7A2ED9B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795325"/>
              </p:ext>
            </p:extLst>
          </p:nvPr>
        </p:nvGraphicFramePr>
        <p:xfrm>
          <a:off x="2132683" y="4761242"/>
          <a:ext cx="1080000" cy="36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3148586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9139204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168396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911365"/>
                  </a:ext>
                </a:extLst>
              </a:tr>
            </a:tbl>
          </a:graphicData>
        </a:graphic>
      </p:graphicFrame>
      <p:sp>
        <p:nvSpPr>
          <p:cNvPr id="53" name="Equals 52">
            <a:extLst>
              <a:ext uri="{FF2B5EF4-FFF2-40B4-BE49-F238E27FC236}">
                <a16:creationId xmlns:a16="http://schemas.microsoft.com/office/drawing/2014/main" id="{85473796-02D0-4594-8C2C-7DD32A3B2727}"/>
              </a:ext>
            </a:extLst>
          </p:cNvPr>
          <p:cNvSpPr/>
          <p:nvPr/>
        </p:nvSpPr>
        <p:spPr bwMode="auto">
          <a:xfrm>
            <a:off x="3350042" y="4807397"/>
            <a:ext cx="322624" cy="260474"/>
          </a:xfrm>
          <a:prstGeom prst="mathEqual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42AF1C1-31B6-4790-AE00-75ABAB2A7D7E}"/>
              </a:ext>
            </a:extLst>
          </p:cNvPr>
          <p:cNvCxnSpPr/>
          <p:nvPr/>
        </p:nvCxnSpPr>
        <p:spPr bwMode="auto">
          <a:xfrm>
            <a:off x="1903023" y="4585400"/>
            <a:ext cx="648072" cy="1366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65EB8BA-A65F-46D5-A68B-909D1D8DB939}"/>
              </a:ext>
            </a:extLst>
          </p:cNvPr>
          <p:cNvSpPr txBox="1"/>
          <p:nvPr/>
        </p:nvSpPr>
        <p:spPr>
          <a:xfrm>
            <a:off x="929572" y="4352746"/>
            <a:ext cx="309219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This is a </a:t>
            </a:r>
            <a:r>
              <a:rPr lang="en-US" sz="1200" b="1" i="1" dirty="0">
                <a:latin typeface="+mn-lt"/>
              </a:rPr>
              <a:t>contextualized</a:t>
            </a:r>
            <a:r>
              <a:rPr lang="en-US" sz="1200" i="1" dirty="0">
                <a:latin typeface="+mn-lt"/>
              </a:rPr>
              <a:t> embedding for “</a:t>
            </a:r>
            <a:r>
              <a:rPr lang="en-US" sz="1200" b="1" i="1" dirty="0">
                <a:latin typeface="+mn-lt"/>
              </a:rPr>
              <a:t>the</a:t>
            </a:r>
            <a:r>
              <a:rPr lang="en-US" sz="1200" i="1" dirty="0"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091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EBA4-C8A0-40A9-BDDC-3BC367D63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295C3-25DC-49EA-B2FC-6C5EC8E9F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12DEE-71CC-4FDE-BE02-1EE3DB6D23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7D016-8AD6-4DB0-96AB-16E2D0FB633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380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B2E4-57B2-46F1-B789-1EDD424D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Self-Attention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FA1E0-1322-45D8-A6C7-29049B265B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0642C-1013-4FA7-93A9-F5CE4C6F4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30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D88457-987F-44A8-9B2D-390B148D2023}"/>
              </a:ext>
            </a:extLst>
          </p:cNvPr>
          <p:cNvGrpSpPr/>
          <p:nvPr/>
        </p:nvGrpSpPr>
        <p:grpSpPr>
          <a:xfrm>
            <a:off x="2350790" y="1396593"/>
            <a:ext cx="7200800" cy="5144607"/>
            <a:chOff x="2710830" y="1340768"/>
            <a:chExt cx="6621751" cy="47309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C48A46-F087-4A21-9922-D200DAEBB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575" r="80695" b="-1"/>
            <a:stretch/>
          </p:blipFill>
          <p:spPr>
            <a:xfrm>
              <a:off x="2710830" y="2321724"/>
              <a:ext cx="1584176" cy="285869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1B935C-A3A8-4F61-BE6A-F0A6584A1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610"/>
            <a:stretch/>
          </p:blipFill>
          <p:spPr>
            <a:xfrm>
              <a:off x="4295006" y="1340768"/>
              <a:ext cx="5037575" cy="473090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B12327-2ABB-461A-8F7F-C068A099FC04}"/>
                </a:ext>
              </a:extLst>
            </p:cNvPr>
            <p:cNvCxnSpPr/>
            <p:nvPr/>
          </p:nvCxnSpPr>
          <p:spPr bwMode="auto">
            <a:xfrm flipV="1">
              <a:off x="3790950" y="1916832"/>
              <a:ext cx="0" cy="36004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3425AD-15F3-407E-90AD-BF477BB12FB4}"/>
              </a:ext>
            </a:extLst>
          </p:cNvPr>
          <p:cNvCxnSpPr/>
          <p:nvPr/>
        </p:nvCxnSpPr>
        <p:spPr bwMode="auto">
          <a:xfrm flipH="1">
            <a:off x="6887294" y="1916832"/>
            <a:ext cx="1656184" cy="8640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3517EA-B440-4F9F-AF97-7BBE7C2C1D98}"/>
              </a:ext>
            </a:extLst>
          </p:cNvPr>
          <p:cNvSpPr txBox="1"/>
          <p:nvPr/>
        </p:nvSpPr>
        <p:spPr>
          <a:xfrm>
            <a:off x="6959302" y="1268760"/>
            <a:ext cx="5279637" cy="543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r>
              <a:rPr lang="en-US" b="1" dirty="0">
                <a:latin typeface="+mn-lt"/>
              </a:rPr>
              <a:t>Multiple</a:t>
            </a:r>
            <a:r>
              <a:rPr lang="en-US" dirty="0">
                <a:latin typeface="+mn-lt"/>
              </a:rPr>
              <a:t> Self-Attention units in </a:t>
            </a:r>
            <a:r>
              <a:rPr lang="en-US" b="1" dirty="0">
                <a:latin typeface="+mn-lt"/>
              </a:rPr>
              <a:t>parallel per layer</a:t>
            </a: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Each unit gets different projection weights of K, V, Q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DB0E9-56C1-4E9D-AA29-366A026D8A67}"/>
              </a:ext>
            </a:extLst>
          </p:cNvPr>
          <p:cNvSpPr/>
          <p:nvPr/>
        </p:nvSpPr>
        <p:spPr>
          <a:xfrm>
            <a:off x="7482427" y="6202646"/>
            <a:ext cx="47079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Vaswani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A.,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Shazeer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N.,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Parmar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N.,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Uszkoreit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J., Jones, L., Gomez, A. N., ... &amp;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Polosukhin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I. (2017). Attention is all you need. </a:t>
            </a:r>
            <a:r>
              <a:rPr lang="en-US" sz="8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arXiv:1706.03762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269847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6E2E-486F-4E2A-B6C9-A551FE5D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III: Visualization of scores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3081-6B70-471A-B403-D91608E7E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6A957-927A-4E0D-BC21-119BCB1F6E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1028" name="Picture 4" descr="Visualizing Attention in Transformer-Based Language Representation Models |  DeepAI">
            <a:extLst>
              <a:ext uri="{FF2B5EF4-FFF2-40B4-BE49-F238E27FC236}">
                <a16:creationId xmlns:a16="http://schemas.microsoft.com/office/drawing/2014/main" id="{CAB75C64-B560-45A9-9549-A621DD094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2" y="1539719"/>
            <a:ext cx="8856984" cy="4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9A894A-F116-4389-85C7-59A4185DD5B2}"/>
              </a:ext>
            </a:extLst>
          </p:cNvPr>
          <p:cNvSpPr txBox="1"/>
          <p:nvPr/>
        </p:nvSpPr>
        <p:spPr>
          <a:xfrm>
            <a:off x="5807174" y="6316457"/>
            <a:ext cx="648072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Vig, J., 2019. </a:t>
            </a:r>
            <a:r>
              <a:rPr lang="da-DK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Visualizing</a:t>
            </a:r>
            <a:r>
              <a:rPr lang="da-DK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attention in transformer-</a:t>
            </a:r>
            <a:r>
              <a:rPr lang="da-DK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lang="da-DK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language</a:t>
            </a:r>
            <a:r>
              <a:rPr lang="da-DK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lang="da-DK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models. </a:t>
            </a:r>
            <a:r>
              <a:rPr lang="da-DK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da-DK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da-DK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arXiv:1904.02679</a:t>
            </a:r>
            <a:r>
              <a:rPr lang="da-DK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6122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B18C-8360-48F1-895F-ECAB58FF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IV: Scores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88436-A7CA-46CA-BD25-338563E2EA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FCA3A-3C73-48C1-82EC-88E1C0744B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6" name="Google Shape;167;p24">
            <a:extLst>
              <a:ext uri="{FF2B5EF4-FFF2-40B4-BE49-F238E27FC236}">
                <a16:creationId xmlns:a16="http://schemas.microsoft.com/office/drawing/2014/main" id="{0FB36498-DD5A-4ABA-B84C-19E17739A1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0441" t="8914" r="1174" b="32307"/>
          <a:stretch/>
        </p:blipFill>
        <p:spPr>
          <a:xfrm>
            <a:off x="6671270" y="2132856"/>
            <a:ext cx="3168352" cy="276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8;p24">
            <a:extLst>
              <a:ext uri="{FF2B5EF4-FFF2-40B4-BE49-F238E27FC236}">
                <a16:creationId xmlns:a16="http://schemas.microsoft.com/office/drawing/2014/main" id="{11A7D853-5F9F-409A-8DE9-C4DD6333EB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5" t="8662" r="70512" b="31279"/>
          <a:stretch/>
        </p:blipFill>
        <p:spPr>
          <a:xfrm>
            <a:off x="1846734" y="2096852"/>
            <a:ext cx="3096344" cy="26642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E379CC-5361-46E9-BA0C-ED5FEC5FC306}"/>
              </a:ext>
            </a:extLst>
          </p:cNvPr>
          <p:cNvSpPr txBox="1"/>
          <p:nvPr/>
        </p:nvSpPr>
        <p:spPr>
          <a:xfrm>
            <a:off x="11028755" y="6262298"/>
            <a:ext cx="8768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  <a:hlinkClick r:id="rId3"/>
              </a:rPr>
              <a:t>Image Source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9521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6A56-1788-459C-85EF-08795AE8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Framework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D4BD0-B9F8-48EC-B877-C15DCD3B13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64B68-6FBA-4132-9265-88F99D7DD4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33</a:t>
            </a:fld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8F76BC-E48B-435F-9150-6C9899B3C7C3}"/>
              </a:ext>
            </a:extLst>
          </p:cNvPr>
          <p:cNvGrpSpPr/>
          <p:nvPr/>
        </p:nvGrpSpPr>
        <p:grpSpPr>
          <a:xfrm>
            <a:off x="1869989" y="912485"/>
            <a:ext cx="8450433" cy="4043740"/>
            <a:chOff x="1869989" y="694055"/>
            <a:chExt cx="8450433" cy="40437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FA9277-0013-4C8E-8CCD-43D5480D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989" y="1398843"/>
              <a:ext cx="8450433" cy="333895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4521FD-3C3E-4386-A18E-EC94B8B593C0}"/>
                </a:ext>
              </a:extLst>
            </p:cNvPr>
            <p:cNvCxnSpPr/>
            <p:nvPr/>
          </p:nvCxnSpPr>
          <p:spPr bwMode="auto">
            <a:xfrm flipV="1">
              <a:off x="6239222" y="900873"/>
              <a:ext cx="0" cy="7279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78FF50-9E6C-4B73-872C-8B855C6502AA}"/>
                </a:ext>
              </a:extLst>
            </p:cNvPr>
            <p:cNvSpPr txBox="1"/>
            <p:nvPr/>
          </p:nvSpPr>
          <p:spPr>
            <a:xfrm>
              <a:off x="6239222" y="694055"/>
              <a:ext cx="250709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100" b="0" i="1" dirty="0">
                  <a:solidFill>
                    <a:srgbClr val="202124"/>
                  </a:solidFill>
                  <a:effectLst/>
                  <a:latin typeface="Roboto" panose="020B0604020202020204" pitchFamily="2" charset="0"/>
                </a:rPr>
                <a:t>Multi-Genre Natural Language Inference</a:t>
              </a:r>
              <a:endParaRPr lang="en-US" sz="1100" i="1" dirty="0">
                <a:latin typeface="+mn-lt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C95017D-6FB9-4086-A90B-180924105F04}"/>
                </a:ext>
              </a:extLst>
            </p:cNvPr>
            <p:cNvCxnSpPr/>
            <p:nvPr/>
          </p:nvCxnSpPr>
          <p:spPr bwMode="auto">
            <a:xfrm flipV="1">
              <a:off x="6527254" y="1124744"/>
              <a:ext cx="0" cy="5362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57EDE5-37F6-46DA-AEC7-61D5E7D0BFD0}"/>
                </a:ext>
              </a:extLst>
            </p:cNvPr>
            <p:cNvSpPr txBox="1"/>
            <p:nvPr/>
          </p:nvSpPr>
          <p:spPr>
            <a:xfrm>
              <a:off x="6527254" y="938101"/>
              <a:ext cx="156292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100" b="0" i="1" dirty="0">
                  <a:solidFill>
                    <a:srgbClr val="202124"/>
                  </a:solidFill>
                  <a:effectLst/>
                  <a:latin typeface="Roboto" panose="020B0604020202020204" pitchFamily="2" charset="0"/>
                </a:rPr>
                <a:t>Named-entity recognition</a:t>
              </a:r>
              <a:endParaRPr lang="en-US" sz="1100" i="1" dirty="0">
                <a:latin typeface="+mn-lt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0EDF1BA-DC8F-423F-848F-BC43090C35FC}"/>
                </a:ext>
              </a:extLst>
            </p:cNvPr>
            <p:cNvCxnSpPr/>
            <p:nvPr/>
          </p:nvCxnSpPr>
          <p:spPr bwMode="auto">
            <a:xfrm flipV="1">
              <a:off x="6887294" y="1392879"/>
              <a:ext cx="0" cy="2681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2F651-05A4-4CBA-98A6-87B313D8791B}"/>
                </a:ext>
              </a:extLst>
            </p:cNvPr>
            <p:cNvSpPr txBox="1"/>
            <p:nvPr/>
          </p:nvSpPr>
          <p:spPr>
            <a:xfrm>
              <a:off x="6875818" y="1171191"/>
              <a:ext cx="31963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en-US" sz="1100" b="0" i="1" dirty="0">
                  <a:solidFill>
                    <a:srgbClr val="202124"/>
                  </a:solidFill>
                  <a:effectLst/>
                  <a:latin typeface="Roboto" panose="020B0604020202020204" pitchFamily="2" charset="0"/>
                </a:rPr>
                <a:t>Question answering and/or reading comprehension</a:t>
              </a:r>
              <a:endParaRPr lang="en-US" sz="1100" i="1" dirty="0">
                <a:latin typeface="+mn-lt"/>
              </a:endParaRPr>
            </a:p>
          </p:txBody>
        </p:sp>
      </p:grp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CAA2936A-5B1B-4983-A8B6-8E766CC8438F}"/>
              </a:ext>
            </a:extLst>
          </p:cNvPr>
          <p:cNvSpPr txBox="1">
            <a:spLocks/>
          </p:cNvSpPr>
          <p:nvPr/>
        </p:nvSpPr>
        <p:spPr bwMode="auto">
          <a:xfrm>
            <a:off x="1774726" y="4943699"/>
            <a:ext cx="4464496" cy="158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sz="1600" b="1" kern="0" dirty="0"/>
              <a:t>Stage 1: </a:t>
            </a:r>
            <a:r>
              <a:rPr lang="en-GB" sz="1600" b="1" i="1" kern="0" dirty="0"/>
              <a:t>Pre-training</a:t>
            </a:r>
            <a:endParaRPr lang="en-GB" sz="1600" b="1" kern="0" dirty="0"/>
          </a:p>
          <a:p>
            <a:r>
              <a:rPr lang="en-GB" sz="1600" kern="0" dirty="0"/>
              <a:t>Randomly initialise network</a:t>
            </a:r>
          </a:p>
          <a:p>
            <a:r>
              <a:rPr lang="en-GB" sz="1600" kern="0" dirty="0"/>
              <a:t>Train on Masked Language Model task (and sometimes on Next Sentence Prediction)</a:t>
            </a:r>
          </a:p>
          <a:p>
            <a:r>
              <a:rPr lang="en-GB" sz="1600" kern="0" dirty="0"/>
              <a:t>The “heaviest” and “longest” stage</a:t>
            </a:r>
          </a:p>
          <a:p>
            <a:endParaRPr lang="en-GB" sz="1600" kern="0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16344828-2E93-4ADD-B03A-C7148265EE00}"/>
              </a:ext>
            </a:extLst>
          </p:cNvPr>
          <p:cNvSpPr txBox="1">
            <a:spLocks/>
          </p:cNvSpPr>
          <p:nvPr/>
        </p:nvSpPr>
        <p:spPr bwMode="auto">
          <a:xfrm>
            <a:off x="6095205" y="4943699"/>
            <a:ext cx="4464496" cy="158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sz="1600" b="1" kern="0" dirty="0"/>
              <a:t>Stage 2: </a:t>
            </a:r>
            <a:r>
              <a:rPr lang="en-GB" sz="1600" b="1" i="1" kern="0" dirty="0"/>
              <a:t>Fine-Tuning</a:t>
            </a:r>
            <a:endParaRPr lang="en-GB" sz="1600" b="1" kern="0" dirty="0"/>
          </a:p>
          <a:p>
            <a:r>
              <a:rPr lang="en-GB" sz="1600" kern="0" dirty="0"/>
              <a:t>Use pre-trained model (i.e. learnt parameters) </a:t>
            </a:r>
          </a:p>
          <a:p>
            <a:r>
              <a:rPr lang="en-GB" sz="1600" kern="0" dirty="0"/>
              <a:t>Train it </a:t>
            </a:r>
            <a:r>
              <a:rPr lang="en-GB" sz="1600" i="1" kern="0" dirty="0"/>
              <a:t>even</a:t>
            </a:r>
            <a:r>
              <a:rPr lang="en-GB" sz="1600" kern="0" dirty="0"/>
              <a:t> more (but with a relevant task)</a:t>
            </a:r>
          </a:p>
          <a:p>
            <a:r>
              <a:rPr lang="en-GB" sz="1600" kern="0" dirty="0"/>
              <a:t>This framework provides superior results on many NLP task (compared to RNNs).</a:t>
            </a:r>
          </a:p>
          <a:p>
            <a:endParaRPr lang="en-GB" sz="1600" kern="0" dirty="0"/>
          </a:p>
          <a:p>
            <a:endParaRPr lang="en-GB" sz="1600" kern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4D5A99-4F93-4C63-B025-D3A83D74799A}"/>
              </a:ext>
            </a:extLst>
          </p:cNvPr>
          <p:cNvSpPr/>
          <p:nvPr/>
        </p:nvSpPr>
        <p:spPr>
          <a:xfrm>
            <a:off x="7718213" y="58386"/>
            <a:ext cx="47079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Vaswani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A.,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Shazeer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N.,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Parmar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N.,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Uszkoreit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J., Jones, L., Gomez, A. N., ... &amp; </a:t>
            </a:r>
            <a:r>
              <a:rPr lang="en-US" sz="800" dirty="0" err="1">
                <a:solidFill>
                  <a:srgbClr val="222222"/>
                </a:solidFill>
                <a:latin typeface="Arial" panose="020B0604020202020204" pitchFamily="34" charset="0"/>
              </a:rPr>
              <a:t>Polosukhin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, I. (2017). Attention is all you need. </a:t>
            </a:r>
            <a:r>
              <a:rPr lang="en-US" sz="8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8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arXiv:1706.03762</a:t>
            </a:r>
            <a:r>
              <a:rPr lang="en-US" sz="8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93727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BERT: Pre-training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9312374" cy="1347692"/>
          </a:xfrm>
        </p:spPr>
        <p:txBody>
          <a:bodyPr/>
          <a:lstStyle/>
          <a:p>
            <a:r>
              <a:rPr lang="en-GB" dirty="0"/>
              <a:t>Mask 15% of tokens (not including </a:t>
            </a:r>
            <a:r>
              <a:rPr lang="en-GB" b="1" dirty="0"/>
              <a:t>[PAD</a:t>
            </a:r>
            <a:r>
              <a:rPr lang="en-GB" dirty="0"/>
              <a:t>], or padding token):</a:t>
            </a:r>
          </a:p>
          <a:p>
            <a:pPr lvl="1"/>
            <a:r>
              <a:rPr lang="en-GB" dirty="0"/>
              <a:t>10% </a:t>
            </a:r>
            <a:r>
              <a:rPr lang="en-GB" dirty="0">
                <a:solidFill>
                  <a:schemeClr val="bg1"/>
                </a:solidFill>
                <a:highlight>
                  <a:srgbClr val="008080"/>
                </a:highlight>
              </a:rPr>
              <a:t>unchanged</a:t>
            </a:r>
          </a:p>
          <a:p>
            <a:pPr lvl="1"/>
            <a:r>
              <a:rPr lang="en-GB" dirty="0"/>
              <a:t>10% </a:t>
            </a:r>
            <a:r>
              <a:rPr lang="en-GB" dirty="0">
                <a:solidFill>
                  <a:schemeClr val="bg1"/>
                </a:solidFill>
                <a:highlight>
                  <a:srgbClr val="000080"/>
                </a:highlight>
              </a:rPr>
              <a:t>substituted</a:t>
            </a:r>
            <a:r>
              <a:rPr lang="en-GB" dirty="0"/>
              <a:t> with </a:t>
            </a:r>
            <a:r>
              <a:rPr lang="en-GB" dirty="0">
                <a:solidFill>
                  <a:schemeClr val="bg1"/>
                </a:solidFill>
                <a:highlight>
                  <a:srgbClr val="000080"/>
                </a:highlight>
              </a:rPr>
              <a:t>random</a:t>
            </a:r>
            <a:r>
              <a:rPr lang="en-GB" dirty="0"/>
              <a:t> tokens</a:t>
            </a:r>
          </a:p>
          <a:p>
            <a:pPr lvl="1"/>
            <a:r>
              <a:rPr lang="en-GB" dirty="0"/>
              <a:t>80% </a:t>
            </a:r>
            <a:r>
              <a:rPr lang="en-GB" dirty="0">
                <a:solidFill>
                  <a:schemeClr val="bg1"/>
                </a:solidFill>
                <a:highlight>
                  <a:srgbClr val="FF6600"/>
                </a:highlight>
              </a:rPr>
              <a:t>substituted</a:t>
            </a:r>
            <a:r>
              <a:rPr lang="en-GB" dirty="0"/>
              <a:t> with the </a:t>
            </a:r>
            <a:r>
              <a:rPr lang="en-GB" b="1" dirty="0"/>
              <a:t>[MASK] </a:t>
            </a:r>
            <a:r>
              <a:rPr lang="en-GB" dirty="0"/>
              <a:t>token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34</a:t>
            </a:fld>
            <a:endParaRPr lang="en-GB" dirty="0"/>
          </a:p>
        </p:txBody>
      </p:sp>
      <p:graphicFrame>
        <p:nvGraphicFramePr>
          <p:cNvPr id="7" name="Table 21">
            <a:extLst>
              <a:ext uri="{FF2B5EF4-FFF2-40B4-BE49-F238E27FC236}">
                <a16:creationId xmlns:a16="http://schemas.microsoft.com/office/drawing/2014/main" id="{9C148B02-7458-4831-8385-96AF06725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601478"/>
              </p:ext>
            </p:extLst>
          </p:nvPr>
        </p:nvGraphicFramePr>
        <p:xfrm>
          <a:off x="838620" y="3356992"/>
          <a:ext cx="10585179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289">
                  <a:extLst>
                    <a:ext uri="{9D8B030D-6E8A-4147-A177-3AD203B41FA5}">
                      <a16:colId xmlns:a16="http://schemas.microsoft.com/office/drawing/2014/main" val="3411416818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1167682400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1585025045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2976522653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4064600291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3911865824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3192825743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2314241581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255490396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3237921569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62836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[CLS]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did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really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that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[PAD]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35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[CLS]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[MASK]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really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bg1"/>
                          </a:solidFill>
                          <a:highlight>
                            <a:srgbClr val="000080"/>
                          </a:highlight>
                        </a:rPr>
                        <a:t>yoga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bg1"/>
                          </a:solidFill>
                          <a:highlight>
                            <a:srgbClr val="FF6600"/>
                          </a:highlight>
                        </a:rPr>
                        <a:t>[MASK]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>
                          <a:solidFill>
                            <a:schemeClr val="bg1"/>
                          </a:solidFill>
                          <a:highlight>
                            <a:srgbClr val="008080"/>
                          </a:highlight>
                        </a:rPr>
                        <a:t>that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[PAD]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148647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EC750F-BE91-4565-B761-8877969B321D}"/>
              </a:ext>
            </a:extLst>
          </p:cNvPr>
          <p:cNvSpPr/>
          <p:nvPr/>
        </p:nvSpPr>
        <p:spPr bwMode="auto">
          <a:xfrm>
            <a:off x="838622" y="4484574"/>
            <a:ext cx="10585179" cy="570478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BERT</a:t>
            </a: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(at this point, the </a:t>
            </a:r>
            <a:r>
              <a:rPr kumimoji="0" lang="en-US" sz="1600" i="1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model</a:t>
            </a: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does not know which tokens we will ask to predict)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5416CF-1616-4D0B-9CD0-165E274FCCA6}"/>
              </a:ext>
            </a:extLst>
          </p:cNvPr>
          <p:cNvCxnSpPr/>
          <p:nvPr/>
        </p:nvCxnSpPr>
        <p:spPr bwMode="auto">
          <a:xfrm>
            <a:off x="5951190" y="4206147"/>
            <a:ext cx="0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8B1DB8-F3C4-42A9-83EE-5B46B6CC400C}"/>
              </a:ext>
            </a:extLst>
          </p:cNvPr>
          <p:cNvCxnSpPr/>
          <p:nvPr/>
        </p:nvCxnSpPr>
        <p:spPr bwMode="auto">
          <a:xfrm>
            <a:off x="3250886" y="5153188"/>
            <a:ext cx="0" cy="3752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44BDD9-037F-4D40-95FA-CC65E560FCA7}"/>
              </a:ext>
            </a:extLst>
          </p:cNvPr>
          <p:cNvCxnSpPr/>
          <p:nvPr/>
        </p:nvCxnSpPr>
        <p:spPr bwMode="auto">
          <a:xfrm>
            <a:off x="6095206" y="5131614"/>
            <a:ext cx="0" cy="3752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23E564-FB9F-488B-8E9A-A62E26E3FECD}"/>
              </a:ext>
            </a:extLst>
          </p:cNvPr>
          <p:cNvCxnSpPr/>
          <p:nvPr/>
        </p:nvCxnSpPr>
        <p:spPr bwMode="auto">
          <a:xfrm>
            <a:off x="8173284" y="5141970"/>
            <a:ext cx="0" cy="3752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9CC905-D71D-4796-BC07-8BEE5BD389A9}"/>
              </a:ext>
            </a:extLst>
          </p:cNvPr>
          <p:cNvCxnSpPr/>
          <p:nvPr/>
        </p:nvCxnSpPr>
        <p:spPr bwMode="auto">
          <a:xfrm>
            <a:off x="9037380" y="5141970"/>
            <a:ext cx="0" cy="3752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7DC714D-A44A-4EB6-8528-49E9396C921E}"/>
              </a:ext>
            </a:extLst>
          </p:cNvPr>
          <p:cNvSpPr/>
          <p:nvPr/>
        </p:nvSpPr>
        <p:spPr bwMode="auto">
          <a:xfrm>
            <a:off x="2998862" y="5622109"/>
            <a:ext cx="504048" cy="338577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?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7F3B49F-12FE-44F3-8EFE-56DDCD901644}"/>
              </a:ext>
            </a:extLst>
          </p:cNvPr>
          <p:cNvSpPr/>
          <p:nvPr/>
        </p:nvSpPr>
        <p:spPr bwMode="auto">
          <a:xfrm>
            <a:off x="5843182" y="5600535"/>
            <a:ext cx="504048" cy="338577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7A9E550-8E8E-49A3-BBCF-77344958091F}"/>
              </a:ext>
            </a:extLst>
          </p:cNvPr>
          <p:cNvSpPr/>
          <p:nvPr/>
        </p:nvSpPr>
        <p:spPr bwMode="auto">
          <a:xfrm>
            <a:off x="7921260" y="5610891"/>
            <a:ext cx="504048" cy="338577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781FEA-6576-4610-80D5-81BB047FF5CE}"/>
              </a:ext>
            </a:extLst>
          </p:cNvPr>
          <p:cNvSpPr/>
          <p:nvPr/>
        </p:nvSpPr>
        <p:spPr bwMode="auto">
          <a:xfrm>
            <a:off x="8785356" y="5622109"/>
            <a:ext cx="504048" cy="338577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91848C-8381-4196-BE0E-6D02AB26A309}"/>
              </a:ext>
            </a:extLst>
          </p:cNvPr>
          <p:cNvSpPr txBox="1"/>
          <p:nvPr/>
        </p:nvSpPr>
        <p:spPr>
          <a:xfrm>
            <a:off x="375318" y="5169648"/>
            <a:ext cx="31323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400" i="1" dirty="0">
                <a:latin typeface="+mn-lt"/>
              </a:rPr>
              <a:t>Here we ask our model to provide predictions at specific positions</a:t>
            </a:r>
          </a:p>
        </p:txBody>
      </p:sp>
    </p:spTree>
    <p:extLst>
      <p:ext uri="{BB962C8B-B14F-4D97-AF65-F5344CB8AC3E}">
        <p14:creationId xmlns:p14="http://schemas.microsoft.com/office/powerpoint/2010/main" val="2272716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1350-8DA6-4475-A276-C037965D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BERT: How do we learn Embeddings?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A1B71-490A-4117-B96B-751420299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each step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A31AB-0989-44E9-9173-5C741D61A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82C02-8B65-4531-8515-5A278FF50D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283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98CA-A4B8-4CCA-8F1F-C9FD36A9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1DD10-F08C-4D07-AE7C-D00AAC8A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pre-trained model</a:t>
            </a:r>
          </a:p>
          <a:p>
            <a:r>
              <a:rPr lang="en-US" dirty="0"/>
              <a:t>..but continue to train on a specific task</a:t>
            </a:r>
          </a:p>
          <a:p>
            <a:r>
              <a:rPr lang="en-US" dirty="0"/>
              <a:t>We do not mask words anymore</a:t>
            </a:r>
          </a:p>
          <a:p>
            <a:r>
              <a:rPr lang="en-US" b="1" i="1" dirty="0"/>
              <a:t>Let’s assume we have a classification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94394-DE24-4D0C-80A2-F67FA65EC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9FC5E-23AE-4BE0-A5A5-814150E74C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D8D07E-EA8D-4A25-B04A-FCE0DBC3D4AD}"/>
              </a:ext>
            </a:extLst>
          </p:cNvPr>
          <p:cNvSpPr/>
          <p:nvPr/>
        </p:nvSpPr>
        <p:spPr bwMode="auto">
          <a:xfrm>
            <a:off x="1103312" y="4152345"/>
            <a:ext cx="10585179" cy="570478"/>
          </a:xfrm>
          <a:prstGeom prst="round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Pre-trained BERT</a:t>
            </a:r>
          </a:p>
        </p:txBody>
      </p:sp>
      <p:graphicFrame>
        <p:nvGraphicFramePr>
          <p:cNvPr id="8" name="Table 21">
            <a:extLst>
              <a:ext uri="{FF2B5EF4-FFF2-40B4-BE49-F238E27FC236}">
                <a16:creationId xmlns:a16="http://schemas.microsoft.com/office/drawing/2014/main" id="{700FE40D-AD50-4AD3-9764-7346A5DBD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27419"/>
              </p:ext>
            </p:extLst>
          </p:nvPr>
        </p:nvGraphicFramePr>
        <p:xfrm>
          <a:off x="1100760" y="3423118"/>
          <a:ext cx="10585179" cy="370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289">
                  <a:extLst>
                    <a:ext uri="{9D8B030D-6E8A-4147-A177-3AD203B41FA5}">
                      <a16:colId xmlns:a16="http://schemas.microsoft.com/office/drawing/2014/main" val="3411416818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1167682400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1585025045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2976522653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4064600291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3911865824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3192825743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2314241581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255490396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3237921569"/>
                    </a:ext>
                  </a:extLst>
                </a:gridCol>
                <a:gridCol w="962289">
                  <a:extLst>
                    <a:ext uri="{9D8B030D-6E8A-4147-A177-3AD203B41FA5}">
                      <a16:colId xmlns:a16="http://schemas.microsoft.com/office/drawing/2014/main" val="62836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[CLS]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did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really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that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 dirty="0"/>
                        <a:t>[PAD]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3545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BF34DD-5001-4E93-A1F1-7767C532DCA7}"/>
              </a:ext>
            </a:extLst>
          </p:cNvPr>
          <p:cNvCxnSpPr/>
          <p:nvPr/>
        </p:nvCxnSpPr>
        <p:spPr bwMode="auto">
          <a:xfrm>
            <a:off x="6383238" y="3861048"/>
            <a:ext cx="0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3F7998-7FA5-4CF8-899B-310EB5D6224B}"/>
              </a:ext>
            </a:extLst>
          </p:cNvPr>
          <p:cNvCxnSpPr/>
          <p:nvPr/>
        </p:nvCxnSpPr>
        <p:spPr bwMode="auto">
          <a:xfrm>
            <a:off x="1486694" y="4797152"/>
            <a:ext cx="0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CDECE-7972-4520-965B-9403D4E6E307}"/>
              </a:ext>
            </a:extLst>
          </p:cNvPr>
          <p:cNvSpPr/>
          <p:nvPr/>
        </p:nvSpPr>
        <p:spPr bwMode="auto">
          <a:xfrm>
            <a:off x="1100759" y="5061533"/>
            <a:ext cx="4850427" cy="57047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After we pass our sequence through BERT, we will 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pool</a:t>
            </a: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the contextual representation of 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CLS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F91C9E-C5B7-4115-9748-B2D4CEA136C8}"/>
              </a:ext>
            </a:extLst>
          </p:cNvPr>
          <p:cNvCxnSpPr/>
          <p:nvPr/>
        </p:nvCxnSpPr>
        <p:spPr bwMode="auto">
          <a:xfrm>
            <a:off x="1471159" y="5733256"/>
            <a:ext cx="0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F51694-1118-4229-8488-DC62ED18974B}"/>
              </a:ext>
            </a:extLst>
          </p:cNvPr>
          <p:cNvSpPr/>
          <p:nvPr/>
        </p:nvSpPr>
        <p:spPr bwMode="auto">
          <a:xfrm>
            <a:off x="1100758" y="6038055"/>
            <a:ext cx="4850427" cy="38057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Make a prediction based on CLS representation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321BFE-BCCB-4F2D-B3CF-A36CB32EAF8F}"/>
              </a:ext>
            </a:extLst>
          </p:cNvPr>
          <p:cNvCxnSpPr/>
          <p:nvPr/>
        </p:nvCxnSpPr>
        <p:spPr bwMode="auto">
          <a:xfrm>
            <a:off x="6095206" y="6228342"/>
            <a:ext cx="50405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D65F39-456F-490A-A858-3032736378DC}"/>
              </a:ext>
            </a:extLst>
          </p:cNvPr>
          <p:cNvSpPr txBox="1"/>
          <p:nvPr/>
        </p:nvSpPr>
        <p:spPr>
          <a:xfrm>
            <a:off x="6743283" y="6105231"/>
            <a:ext cx="21832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Is it a positive review?</a:t>
            </a:r>
          </a:p>
        </p:txBody>
      </p:sp>
    </p:spTree>
    <p:extLst>
      <p:ext uri="{BB962C8B-B14F-4D97-AF65-F5344CB8AC3E}">
        <p14:creationId xmlns:p14="http://schemas.microsoft.com/office/powerpoint/2010/main" val="1212051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7076-978B-4284-9A64-32FC222C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Magical [CLS]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753F-7C9F-4FC8-BF3E-A5375F38C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628800"/>
            <a:ext cx="7488832" cy="1786112"/>
          </a:xfrm>
        </p:spPr>
        <p:txBody>
          <a:bodyPr/>
          <a:lstStyle/>
          <a:p>
            <a:r>
              <a:rPr lang="en-US" dirty="0"/>
              <a:t>All in all, </a:t>
            </a:r>
            <a:r>
              <a:rPr lang="en-US" b="1" dirty="0"/>
              <a:t>CLS</a:t>
            </a:r>
            <a:r>
              <a:rPr lang="en-US" dirty="0"/>
              <a:t> is just a storage space (or </a:t>
            </a:r>
            <a:r>
              <a:rPr lang="en-US" b="1" dirty="0"/>
              <a:t>placeholder</a:t>
            </a:r>
            <a:r>
              <a:rPr lang="en-US" dirty="0"/>
              <a:t>).</a:t>
            </a:r>
          </a:p>
          <a:p>
            <a:r>
              <a:rPr lang="en-US" dirty="0"/>
              <a:t>Model can fill it with any kind of information</a:t>
            </a:r>
          </a:p>
          <a:p>
            <a:r>
              <a:rPr lang="en-US" b="1" dirty="0"/>
              <a:t>Assumption</a:t>
            </a:r>
            <a:r>
              <a:rPr lang="en-US" dirty="0"/>
              <a:t>: Model learns to fill it with the important information (based on the specific task).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7DEB7-474E-476F-B0C9-18B08E6F4A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F9D62-D24B-402D-A616-6760B9E9C6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F7C2BC0-BD87-4E41-B863-70504A36A884}"/>
              </a:ext>
            </a:extLst>
          </p:cNvPr>
          <p:cNvSpPr/>
          <p:nvPr/>
        </p:nvSpPr>
        <p:spPr bwMode="auto">
          <a:xfrm>
            <a:off x="1414686" y="5402018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[CLS]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8A174C-5CF0-4A13-94CC-5009239E6BFE}"/>
              </a:ext>
            </a:extLst>
          </p:cNvPr>
          <p:cNvSpPr/>
          <p:nvPr/>
        </p:nvSpPr>
        <p:spPr bwMode="auto">
          <a:xfrm>
            <a:off x="2710830" y="5402018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64F124-BAAA-4EFF-AF62-B2DEFA94EB28}"/>
              </a:ext>
            </a:extLst>
          </p:cNvPr>
          <p:cNvSpPr/>
          <p:nvPr/>
        </p:nvSpPr>
        <p:spPr bwMode="auto">
          <a:xfrm>
            <a:off x="4006974" y="5402018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DID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D664F35-864F-4F2B-A340-95CB8EBC9A8C}"/>
              </a:ext>
            </a:extLst>
          </p:cNvPr>
          <p:cNvSpPr/>
          <p:nvPr/>
        </p:nvSpPr>
        <p:spPr bwMode="auto">
          <a:xfrm>
            <a:off x="5303118" y="5402018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NOT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308012-B5BC-4370-A226-178CF9485E4B}"/>
              </a:ext>
            </a:extLst>
          </p:cNvPr>
          <p:cNvSpPr/>
          <p:nvPr/>
        </p:nvSpPr>
        <p:spPr bwMode="auto">
          <a:xfrm>
            <a:off x="6599262" y="5402018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LIKE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488CD8-431D-4DBA-99AC-0377532888B7}"/>
              </a:ext>
            </a:extLst>
          </p:cNvPr>
          <p:cNvSpPr/>
          <p:nvPr/>
        </p:nvSpPr>
        <p:spPr bwMode="auto">
          <a:xfrm>
            <a:off x="7895406" y="5402018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THE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3B6EA0-52CE-4443-A489-F90040838FA7}"/>
              </a:ext>
            </a:extLst>
          </p:cNvPr>
          <p:cNvSpPr/>
          <p:nvPr/>
        </p:nvSpPr>
        <p:spPr bwMode="auto">
          <a:xfrm>
            <a:off x="9191550" y="5397862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ACTORS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35DE8FD-2FE7-43D4-83EB-1491AFB0042C}"/>
              </a:ext>
            </a:extLst>
          </p:cNvPr>
          <p:cNvSpPr/>
          <p:nvPr/>
        </p:nvSpPr>
        <p:spPr bwMode="auto">
          <a:xfrm>
            <a:off x="10487694" y="5397862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[PAD]</a:t>
            </a: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BEBA18CE-22E6-417A-B69C-92B84F90DA55}"/>
              </a:ext>
            </a:extLst>
          </p:cNvPr>
          <p:cNvSpPr/>
          <p:nvPr/>
        </p:nvSpPr>
        <p:spPr bwMode="auto">
          <a:xfrm>
            <a:off x="1738722" y="3277782"/>
            <a:ext cx="1152128" cy="432048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[CLS]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708B53-E641-4D3E-89C8-8C230A913B08}"/>
              </a:ext>
            </a:extLst>
          </p:cNvPr>
          <p:cNvCxnSpPr>
            <a:stCxn id="9" idx="0"/>
          </p:cNvCxnSpPr>
          <p:nvPr/>
        </p:nvCxnSpPr>
        <p:spPr bwMode="auto">
          <a:xfrm flipH="1" flipV="1">
            <a:off x="2494806" y="3889850"/>
            <a:ext cx="3384376" cy="15121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dash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55C74E-64D4-4126-8A07-B853F6ECCDE7}"/>
              </a:ext>
            </a:extLst>
          </p:cNvPr>
          <p:cNvCxnSpPr>
            <a:stCxn id="6" idx="0"/>
          </p:cNvCxnSpPr>
          <p:nvPr/>
        </p:nvCxnSpPr>
        <p:spPr bwMode="auto">
          <a:xfrm flipV="1">
            <a:off x="1990750" y="3889850"/>
            <a:ext cx="0" cy="15121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dash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55CE85-D640-4D1F-A738-E440BADB3DDF}"/>
              </a:ext>
            </a:extLst>
          </p:cNvPr>
          <p:cNvCxnSpPr/>
          <p:nvPr/>
        </p:nvCxnSpPr>
        <p:spPr bwMode="auto">
          <a:xfrm flipH="1" flipV="1">
            <a:off x="3070870" y="3889850"/>
            <a:ext cx="4098419" cy="15121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dash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9387C055-499E-4A00-B899-1A2474BE77C8}"/>
              </a:ext>
            </a:extLst>
          </p:cNvPr>
          <p:cNvSpPr/>
          <p:nvPr/>
        </p:nvSpPr>
        <p:spPr bwMode="auto">
          <a:xfrm>
            <a:off x="478582" y="4221088"/>
            <a:ext cx="11027868" cy="820889"/>
          </a:xfrm>
          <a:prstGeom prst="roundRect">
            <a:avLst/>
          </a:prstGeom>
          <a:solidFill>
            <a:srgbClr val="F7BCB3">
              <a:alpha val="69804"/>
            </a:srgbClr>
          </a:solidFill>
          <a:ln w="9525" cap="flat" cmpd="sng" algn="ctr">
            <a:solidFill>
              <a:srgbClr val="F7BCB3">
                <a:alpha val="45882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TRANSFORMER LAYERS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51F5BD-2BE0-443C-A599-4511160D95A2}"/>
              </a:ext>
            </a:extLst>
          </p:cNvPr>
          <p:cNvCxnSpPr>
            <a:stCxn id="7" idx="0"/>
          </p:cNvCxnSpPr>
          <p:nvPr/>
        </p:nvCxnSpPr>
        <p:spPr bwMode="auto">
          <a:xfrm flipH="1" flipV="1">
            <a:off x="2314786" y="4017315"/>
            <a:ext cx="972108" cy="13847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dash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8873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0E4E-990E-47A5-B2F3-9A9A0D599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Life2Vec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FA50B-7CD3-4E53-B480-8359ACBFE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F7AFB-B0EC-42B3-9367-555A29BAB9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0B6A5-4BA6-4EA0-83EA-49DE85B01DF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31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E53B5-0B4A-48E3-A633-018AFCA2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11F308-4C0B-4553-869D-137FF4106F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152E2-EF5D-4E49-93B8-36951C9ADD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44AB5-B956-4B7F-BB81-62C9F179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481" y="1498445"/>
            <a:ext cx="1105720" cy="11057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7F32D9-3BCD-4FA9-B69A-7B8564F9BF6A}"/>
              </a:ext>
            </a:extLst>
          </p:cNvPr>
          <p:cNvCxnSpPr>
            <a:cxnSpLocks/>
          </p:cNvCxnSpPr>
          <p:nvPr/>
        </p:nvCxnSpPr>
        <p:spPr bwMode="auto">
          <a:xfrm flipH="1">
            <a:off x="2422798" y="2604165"/>
            <a:ext cx="3634101" cy="392787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5D0959-71DB-409F-8CCE-B467CFB21C9A}"/>
              </a:ext>
            </a:extLst>
          </p:cNvPr>
          <p:cNvCxnSpPr>
            <a:cxnSpLocks/>
          </p:cNvCxnSpPr>
          <p:nvPr/>
        </p:nvCxnSpPr>
        <p:spPr bwMode="auto">
          <a:xfrm>
            <a:off x="6096123" y="2616194"/>
            <a:ext cx="3455467" cy="380758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A66CCC-5F17-4699-B1E2-A440847F270F}"/>
              </a:ext>
            </a:extLst>
          </p:cNvPr>
          <p:cNvSpPr txBox="1"/>
          <p:nvPr/>
        </p:nvSpPr>
        <p:spPr>
          <a:xfrm>
            <a:off x="1450690" y="3054097"/>
            <a:ext cx="1944216" cy="636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GB" sz="2400" b="1" dirty="0">
                <a:solidFill>
                  <a:schemeClr val="accent2"/>
                </a:solidFill>
                <a:latin typeface="+mn-lt"/>
              </a:rPr>
              <a:t>Labour Data </a:t>
            </a:r>
          </a:p>
          <a:p>
            <a:pPr algn="ctr">
              <a:spcBef>
                <a:spcPts val="432"/>
              </a:spcBef>
            </a:pPr>
            <a:r>
              <a:rPr lang="en-GB" sz="1400" i="1" dirty="0">
                <a:latin typeface="+mn-lt"/>
              </a:rPr>
              <a:t>(2008 – 2018)</a:t>
            </a:r>
            <a:endParaRPr lang="en-US" sz="1400" i="1" dirty="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9868A-D81B-4558-A761-A07C44667F72}"/>
              </a:ext>
            </a:extLst>
          </p:cNvPr>
          <p:cNvSpPr txBox="1"/>
          <p:nvPr/>
        </p:nvSpPr>
        <p:spPr>
          <a:xfrm>
            <a:off x="8693505" y="3077916"/>
            <a:ext cx="1716169" cy="8822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GB" sz="2400" b="1" dirty="0">
                <a:solidFill>
                  <a:schemeClr val="accent3"/>
                </a:solidFill>
                <a:latin typeface="+mn-lt"/>
              </a:rPr>
              <a:t>Health Data </a:t>
            </a:r>
            <a:r>
              <a:rPr lang="en-GB" b="1" dirty="0">
                <a:solidFill>
                  <a:schemeClr val="accent3"/>
                </a:solidFill>
                <a:latin typeface="+mn-lt"/>
              </a:rPr>
              <a:t>(first contact) </a:t>
            </a:r>
          </a:p>
          <a:p>
            <a:pPr algn="ctr">
              <a:spcBef>
                <a:spcPts val="432"/>
              </a:spcBef>
            </a:pPr>
            <a:r>
              <a:rPr lang="en-GB" sz="1400" i="1" dirty="0">
                <a:latin typeface="+mn-lt"/>
              </a:rPr>
              <a:t>(1951 – 2018)</a:t>
            </a:r>
            <a:endParaRPr lang="en-US" sz="1400" i="1" dirty="0" err="1">
              <a:latin typeface="+mn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CA3109-9177-4DBC-BAC2-8DB781F1779E}"/>
              </a:ext>
            </a:extLst>
          </p:cNvPr>
          <p:cNvCxnSpPr>
            <a:stCxn id="6" idx="2"/>
          </p:cNvCxnSpPr>
          <p:nvPr/>
        </p:nvCxnSpPr>
        <p:spPr bwMode="auto">
          <a:xfrm flipH="1">
            <a:off x="6056899" y="2604165"/>
            <a:ext cx="3442" cy="1832947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72BFF1-AD1A-4DFB-BCF9-FD2BFFE4439F}"/>
              </a:ext>
            </a:extLst>
          </p:cNvPr>
          <p:cNvSpPr txBox="1"/>
          <p:nvPr/>
        </p:nvSpPr>
        <p:spPr>
          <a:xfrm>
            <a:off x="4759603" y="4581128"/>
            <a:ext cx="2594591" cy="636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GB" sz="2400" b="1" dirty="0">
                <a:solidFill>
                  <a:schemeClr val="accent5"/>
                </a:solidFill>
                <a:latin typeface="+mn-lt"/>
              </a:rPr>
              <a:t>Education Data </a:t>
            </a:r>
          </a:p>
          <a:p>
            <a:pPr algn="ctr">
              <a:spcBef>
                <a:spcPts val="432"/>
              </a:spcBef>
            </a:pPr>
            <a:r>
              <a:rPr lang="en-GB" sz="1400" i="1" dirty="0">
                <a:solidFill>
                  <a:schemeClr val="accent5"/>
                </a:solidFill>
                <a:latin typeface="+mn-lt"/>
              </a:rPr>
              <a:t>(not used yet)</a:t>
            </a:r>
            <a:endParaRPr lang="en-US" sz="1400" i="1" dirty="0" err="1">
              <a:solidFill>
                <a:schemeClr val="accent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599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D7B1-C104-4792-A33C-F5364397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Life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05CE9-1BF8-4185-BB09-7C4A2FE00A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8F302-9CB2-4A9D-882D-09DB89B1F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6" name="Picture 2" descr="Timeline of Jesus' Life Banner | Oriental Trading">
            <a:extLst>
              <a:ext uri="{FF2B5EF4-FFF2-40B4-BE49-F238E27FC236}">
                <a16:creationId xmlns:a16="http://schemas.microsoft.com/office/drawing/2014/main" id="{DB7C6D3C-14FF-4423-967F-86F22F779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4" b="35206"/>
          <a:stretch/>
        </p:blipFill>
        <p:spPr bwMode="auto">
          <a:xfrm>
            <a:off x="2422798" y="1674998"/>
            <a:ext cx="6646366" cy="200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75357DA8-41D7-4423-81D0-126A57103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698776"/>
              </p:ext>
            </p:extLst>
          </p:nvPr>
        </p:nvGraphicFramePr>
        <p:xfrm>
          <a:off x="3945981" y="4958002"/>
          <a:ext cx="3600000" cy="45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11946419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41446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201748572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557709588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939892312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6506236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96584673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56845308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-30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552970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3A2E3A-A5CC-4849-ADFF-32CC202E1D9B}"/>
              </a:ext>
            </a:extLst>
          </p:cNvPr>
          <p:cNvCxnSpPr/>
          <p:nvPr/>
        </p:nvCxnSpPr>
        <p:spPr bwMode="auto">
          <a:xfrm>
            <a:off x="4150990" y="3429000"/>
            <a:ext cx="2736304" cy="15290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B57AAD-909B-40A5-8715-54008FF689A7}"/>
              </a:ext>
            </a:extLst>
          </p:cNvPr>
          <p:cNvCxnSpPr/>
          <p:nvPr/>
        </p:nvCxnSpPr>
        <p:spPr bwMode="auto">
          <a:xfrm flipH="1">
            <a:off x="5951190" y="3501008"/>
            <a:ext cx="936104" cy="14569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E41568-3D59-4133-8816-7DB6FE15B85F}"/>
              </a:ext>
            </a:extLst>
          </p:cNvPr>
          <p:cNvCxnSpPr/>
          <p:nvPr/>
        </p:nvCxnSpPr>
        <p:spPr bwMode="auto">
          <a:xfrm flipH="1">
            <a:off x="6887294" y="3429000"/>
            <a:ext cx="504056" cy="15290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BADDC7-5328-492F-A4B8-9FC1C8D79302}"/>
              </a:ext>
            </a:extLst>
          </p:cNvPr>
          <p:cNvCxnSpPr/>
          <p:nvPr/>
        </p:nvCxnSpPr>
        <p:spPr bwMode="auto">
          <a:xfrm flipH="1">
            <a:off x="5519142" y="3501008"/>
            <a:ext cx="3168352" cy="14569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53C02B-99E7-4D56-9742-F245AC8316BD}"/>
              </a:ext>
            </a:extLst>
          </p:cNvPr>
          <p:cNvCxnSpPr/>
          <p:nvPr/>
        </p:nvCxnSpPr>
        <p:spPr bwMode="auto">
          <a:xfrm>
            <a:off x="4439022" y="3181334"/>
            <a:ext cx="144016" cy="177666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CB035B-E2DD-4193-AF29-9C49DCCF7BA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37472" y="3356992"/>
            <a:ext cx="2901950" cy="160101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7F7B8A-108E-41AE-A9F8-0299B71E643E}"/>
              </a:ext>
            </a:extLst>
          </p:cNvPr>
          <p:cNvCxnSpPr/>
          <p:nvPr/>
        </p:nvCxnSpPr>
        <p:spPr bwMode="auto">
          <a:xfrm>
            <a:off x="3646934" y="3501008"/>
            <a:ext cx="576064" cy="14569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3B33FB-BC90-4947-B878-A98D46F183EF}"/>
              </a:ext>
            </a:extLst>
          </p:cNvPr>
          <p:cNvCxnSpPr/>
          <p:nvPr/>
        </p:nvCxnSpPr>
        <p:spPr bwMode="auto">
          <a:xfrm>
            <a:off x="3657549" y="3501008"/>
            <a:ext cx="1471057" cy="14569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DDA444-925B-4626-8B92-7D1F3C02EB29}"/>
              </a:ext>
            </a:extLst>
          </p:cNvPr>
          <p:cNvCxnSpPr/>
          <p:nvPr/>
        </p:nvCxnSpPr>
        <p:spPr bwMode="auto">
          <a:xfrm>
            <a:off x="2761882" y="3080837"/>
            <a:ext cx="1295470" cy="187716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2963314-7640-48A4-9FA2-30392DD09A9E}"/>
              </a:ext>
            </a:extLst>
          </p:cNvPr>
          <p:cNvCxnSpPr/>
          <p:nvPr/>
        </p:nvCxnSpPr>
        <p:spPr bwMode="auto">
          <a:xfrm>
            <a:off x="6887294" y="3501008"/>
            <a:ext cx="427078" cy="14569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5911C9-5A97-4882-A985-0FBF01693195}"/>
              </a:ext>
            </a:extLst>
          </p:cNvPr>
          <p:cNvCxnSpPr/>
          <p:nvPr/>
        </p:nvCxnSpPr>
        <p:spPr bwMode="auto">
          <a:xfrm flipH="1">
            <a:off x="5519142" y="3068960"/>
            <a:ext cx="545568" cy="188904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2452DBC-95E7-41A2-8717-7A41346C9F3F}"/>
              </a:ext>
            </a:extLst>
          </p:cNvPr>
          <p:cNvSpPr txBox="1"/>
          <p:nvPr/>
        </p:nvSpPr>
        <p:spPr>
          <a:xfrm>
            <a:off x="4010890" y="5472107"/>
            <a:ext cx="35583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400" dirty="0">
                <a:latin typeface="+mn-lt"/>
              </a:rPr>
              <a:t>(Compact </a:t>
            </a:r>
            <a:r>
              <a:rPr lang="en-US" sz="1400" b="1" dirty="0">
                <a:latin typeface="+mn-lt"/>
              </a:rPr>
              <a:t>Representation</a:t>
            </a:r>
            <a:r>
              <a:rPr lang="en-US" sz="1400" dirty="0">
                <a:latin typeface="+mn-lt"/>
              </a:rPr>
              <a:t> of Life Trajectory)</a:t>
            </a:r>
          </a:p>
        </p:txBody>
      </p:sp>
    </p:spTree>
    <p:extLst>
      <p:ext uri="{BB962C8B-B14F-4D97-AF65-F5344CB8AC3E}">
        <p14:creationId xmlns:p14="http://schemas.microsoft.com/office/powerpoint/2010/main" val="702656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672C63-67B9-4941-9266-BF0EB82C5259}"/>
              </a:ext>
            </a:extLst>
          </p:cNvPr>
          <p:cNvCxnSpPr/>
          <p:nvPr/>
        </p:nvCxnSpPr>
        <p:spPr bwMode="auto">
          <a:xfrm flipH="1">
            <a:off x="1296495" y="5417106"/>
            <a:ext cx="432048" cy="34610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9F3DCA-58B3-4861-87FA-85E28E02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</a:t>
            </a:r>
            <a:r>
              <a:rPr lang="en-GB" dirty="0">
                <a:solidFill>
                  <a:schemeClr val="accent2"/>
                </a:solidFill>
              </a:rPr>
              <a:t>Labour</a:t>
            </a:r>
            <a:r>
              <a:rPr lang="en-US" dirty="0">
                <a:solidFill>
                  <a:schemeClr val="accent2"/>
                </a:solidFill>
              </a:rPr>
              <a:t> Data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F05AB-1B69-4EAB-AF70-A2C14D5FBE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5C24E-9602-48A1-A4D2-25F4DB0367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D16C210-9FF5-44FB-973B-AD61EA14B90F}"/>
              </a:ext>
            </a:extLst>
          </p:cNvPr>
          <p:cNvSpPr txBox="1">
            <a:spLocks/>
          </p:cNvSpPr>
          <p:nvPr/>
        </p:nvSpPr>
        <p:spPr bwMode="auto">
          <a:xfrm>
            <a:off x="838622" y="1484784"/>
            <a:ext cx="10945216" cy="244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2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b="1" kern="0" dirty="0">
                <a:solidFill>
                  <a:schemeClr val="accent2"/>
                </a:solidFill>
              </a:rPr>
              <a:t>Data</a:t>
            </a:r>
            <a:r>
              <a:rPr lang="en-GB" kern="0" dirty="0"/>
              <a:t>: </a:t>
            </a:r>
            <a:r>
              <a:rPr lang="en-GB" b="1" i="1" kern="0" dirty="0"/>
              <a:t>Each income you get is recorded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kern="0" dirty="0"/>
              <a:t>Income</a:t>
            </a:r>
            <a:r>
              <a:rPr lang="en-GB" kern="0" dirty="0"/>
              <a:t> (if applicable):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kern="0" dirty="0"/>
              <a:t>Salary + ATP-contributions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kern="0" dirty="0"/>
              <a:t>Benefits/pensions/scholarships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kern="0" dirty="0"/>
              <a:t>Other income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kern="0" dirty="0"/>
              <a:t>Residence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kern="0" dirty="0"/>
              <a:t>Country of Origin / Citizenship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kern="0" dirty="0"/>
              <a:t>Address in Denmark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b="1" kern="0" dirty="0"/>
              <a:t>Socio-economic status</a:t>
            </a:r>
            <a:r>
              <a:rPr lang="en-GB" kern="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kern="0" dirty="0"/>
              <a:t>Age and sex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kern="0" dirty="0"/>
              <a:t>Employment status (includes industry,  level of position, type of employment, working-hours)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kern="0" dirty="0"/>
              <a:t>Social status: retiree, student etc.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DEADC-CC54-415C-814D-E4902D3CF6FE}"/>
              </a:ext>
            </a:extLst>
          </p:cNvPr>
          <p:cNvSpPr txBox="1"/>
          <p:nvPr/>
        </p:nvSpPr>
        <p:spPr>
          <a:xfrm>
            <a:off x="539890" y="5630616"/>
            <a:ext cx="1697581" cy="543739"/>
          </a:xfrm>
          <a:prstGeom prst="rect">
            <a:avLst/>
          </a:prstGeom>
          <a:solidFill>
            <a:schemeClr val="accent3"/>
          </a:solidFill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Natural resources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Military inventories</a:t>
            </a:r>
            <a:endParaRPr lang="en-US" dirty="0" err="1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F1491C-3FE1-47C8-B2AE-79CCA590DC84}"/>
              </a:ext>
            </a:extLst>
          </p:cNvPr>
          <p:cNvCxnSpPr/>
          <p:nvPr/>
        </p:nvCxnSpPr>
        <p:spPr bwMode="auto">
          <a:xfrm>
            <a:off x="2664647" y="5417106"/>
            <a:ext cx="216024" cy="63413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402B22-CA6A-499D-8344-E0D825F44EA1}"/>
              </a:ext>
            </a:extLst>
          </p:cNvPr>
          <p:cNvSpPr txBox="1"/>
          <p:nvPr/>
        </p:nvSpPr>
        <p:spPr>
          <a:xfrm>
            <a:off x="2664647" y="5590159"/>
            <a:ext cx="1779333" cy="543739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Management of HR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Actor, Hunter, 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7B316A-2F42-4A87-BADC-15D65A804B53}"/>
              </a:ext>
            </a:extLst>
          </p:cNvPr>
          <p:cNvCxnSpPr/>
          <p:nvPr/>
        </p:nvCxnSpPr>
        <p:spPr bwMode="auto">
          <a:xfrm flipH="1">
            <a:off x="8398051" y="5381102"/>
            <a:ext cx="891332" cy="598135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FA9073-2F8E-4E32-8F50-0E41C51074A0}"/>
              </a:ext>
            </a:extLst>
          </p:cNvPr>
          <p:cNvSpPr txBox="1"/>
          <p:nvPr/>
        </p:nvSpPr>
        <p:spPr>
          <a:xfrm>
            <a:off x="6913119" y="5605842"/>
            <a:ext cx="1901209" cy="841256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Student with SU,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Holiday benefits,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Mid-level employee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0B3CA1-DDDC-4076-8B1F-8623F0BB8733}"/>
              </a:ext>
            </a:extLst>
          </p:cNvPr>
          <p:cNvSpPr txBox="1"/>
          <p:nvPr/>
        </p:nvSpPr>
        <p:spPr>
          <a:xfrm>
            <a:off x="9800589" y="5542804"/>
            <a:ext cx="1482778" cy="841256"/>
          </a:xfrm>
          <a:prstGeom prst="rect">
            <a:avLst/>
          </a:prstGeom>
          <a:solidFill>
            <a:schemeClr val="accent5"/>
          </a:solidFill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Foreign student,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Internship,</a:t>
            </a:r>
          </a:p>
          <a:p>
            <a:pPr algn="l">
              <a:spcBef>
                <a:spcPts val="432"/>
              </a:spcBef>
            </a:pPr>
            <a:r>
              <a:rPr lang="en-GB" dirty="0">
                <a:solidFill>
                  <a:schemeClr val="bg1"/>
                </a:solidFill>
                <a:latin typeface="+mn-lt"/>
              </a:rPr>
              <a:t>State Pension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CCC32A-BC6E-4591-AF76-B8879E18FB16}"/>
              </a:ext>
            </a:extLst>
          </p:cNvPr>
          <p:cNvCxnSpPr>
            <a:endCxn id="14" idx="0"/>
          </p:cNvCxnSpPr>
          <p:nvPr/>
        </p:nvCxnSpPr>
        <p:spPr bwMode="auto">
          <a:xfrm flipH="1">
            <a:off x="10541978" y="5096010"/>
            <a:ext cx="163838" cy="44679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33A5A2A-FF45-4AAB-BFC1-5B67DA43C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93480"/>
              </p:ext>
            </p:extLst>
          </p:nvPr>
        </p:nvGraphicFramePr>
        <p:xfrm>
          <a:off x="157104" y="4481002"/>
          <a:ext cx="11783838" cy="9361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71258">
                  <a:extLst>
                    <a:ext uri="{9D8B030D-6E8A-4147-A177-3AD203B41FA5}">
                      <a16:colId xmlns:a16="http://schemas.microsoft.com/office/drawing/2014/main" val="3995989681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2419427020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2385709290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3997618280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3260850939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2921202406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1647916488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1768291373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3724452323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607692269"/>
                    </a:ext>
                  </a:extLst>
                </a:gridCol>
                <a:gridCol w="1071258">
                  <a:extLst>
                    <a:ext uri="{9D8B030D-6E8A-4147-A177-3AD203B41FA5}">
                      <a16:colId xmlns:a16="http://schemas.microsoft.com/office/drawing/2014/main" val="554780601"/>
                    </a:ext>
                  </a:extLst>
                </a:gridCol>
              </a:tblGrid>
              <a:tr h="545615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Industry Field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Position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Income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ATP</a:t>
                      </a:r>
                      <a:r>
                        <a:rPr lang="en-GB" sz="1400" baseline="0" dirty="0"/>
                        <a:t> Level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A-tax + ATP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De </a:t>
                      </a:r>
                      <a:r>
                        <a:rPr lang="en-GB" sz="1400" dirty="0" err="1"/>
                        <a:t>minimis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Social Status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SS Modifier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Period</a:t>
                      </a:r>
                      <a:r>
                        <a:rPr lang="en-GB" sz="1400" baseline="0" dirty="0"/>
                        <a:t> of the record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73310"/>
                  </a:ext>
                </a:extLst>
              </a:tr>
              <a:tr h="39048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53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235200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12890.0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5956.0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False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110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11080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89919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8AEBC31-A411-4C95-B0F7-338E641F3E39}"/>
              </a:ext>
            </a:extLst>
          </p:cNvPr>
          <p:cNvSpPr txBox="1"/>
          <p:nvPr/>
        </p:nvSpPr>
        <p:spPr>
          <a:xfrm>
            <a:off x="138325" y="6335561"/>
            <a:ext cx="231634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*colored variables are categorized</a:t>
            </a:r>
          </a:p>
        </p:txBody>
      </p:sp>
    </p:spTree>
    <p:extLst>
      <p:ext uri="{BB962C8B-B14F-4D97-AF65-F5344CB8AC3E}">
        <p14:creationId xmlns:p14="http://schemas.microsoft.com/office/powerpoint/2010/main" val="206855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1A283-76B3-4ADC-B048-D9B273A4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</a:t>
            </a:r>
            <a:r>
              <a:rPr lang="en-US" dirty="0">
                <a:solidFill>
                  <a:schemeClr val="accent2"/>
                </a:solidFill>
              </a:rPr>
              <a:t>Labor Data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F33C5-E474-441B-B761-D272CE0E9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Positions</a:t>
            </a:r>
            <a:r>
              <a:rPr lang="en-US" dirty="0"/>
              <a:t> are encoded according to </a:t>
            </a:r>
            <a:r>
              <a:rPr lang="en-US" b="1" dirty="0"/>
              <a:t>International Standard Classification of Occupations (ISCO-08) – </a:t>
            </a:r>
            <a:r>
              <a:rPr lang="en-US" dirty="0"/>
              <a:t>has hierarchies, but inconsistent 2008 vs 2010. </a:t>
            </a:r>
            <a:r>
              <a:rPr lang="en-US" i="1" dirty="0"/>
              <a:t>Adapted</a:t>
            </a:r>
            <a:endParaRPr lang="en-US" dirty="0"/>
          </a:p>
          <a:p>
            <a:pPr lvl="1"/>
            <a:r>
              <a:rPr lang="en-US" b="1" dirty="0"/>
              <a:t>2111 </a:t>
            </a:r>
            <a:r>
              <a:rPr lang="en-US" dirty="0"/>
              <a:t>Physicists and astronomers</a:t>
            </a:r>
          </a:p>
          <a:p>
            <a:pPr lvl="1"/>
            <a:r>
              <a:rPr lang="en-US" b="1" dirty="0"/>
              <a:t>5141</a:t>
            </a:r>
            <a:r>
              <a:rPr lang="en-US" dirty="0"/>
              <a:t> Barbers</a:t>
            </a:r>
          </a:p>
          <a:p>
            <a:pPr lvl="1"/>
            <a:r>
              <a:rPr lang="en-US" b="1" dirty="0"/>
              <a:t>2460</a:t>
            </a:r>
            <a:r>
              <a:rPr lang="en-US" dirty="0"/>
              <a:t> Pastors</a:t>
            </a:r>
          </a:p>
          <a:p>
            <a:r>
              <a:rPr lang="en-US" b="1" dirty="0">
                <a:solidFill>
                  <a:schemeClr val="accent2"/>
                </a:solidFill>
              </a:rPr>
              <a:t>Sectors</a:t>
            </a:r>
            <a:r>
              <a:rPr lang="en-US" dirty="0"/>
              <a:t> are encoded according to </a:t>
            </a:r>
            <a:r>
              <a:rPr lang="en-US" b="1" dirty="0"/>
              <a:t>European system of accounts (ESA2010). </a:t>
            </a:r>
            <a:r>
              <a:rPr lang="en-US" i="1" dirty="0"/>
              <a:t>Adapted</a:t>
            </a:r>
          </a:p>
          <a:p>
            <a:pPr lvl="1"/>
            <a:r>
              <a:rPr lang="en-US" b="1" dirty="0"/>
              <a:t>31 </a:t>
            </a:r>
            <a:r>
              <a:rPr lang="en-US" dirty="0"/>
              <a:t>State owned institution</a:t>
            </a:r>
          </a:p>
          <a:p>
            <a:pPr lvl="1"/>
            <a:r>
              <a:rPr lang="en-US" b="1" dirty="0"/>
              <a:t>80</a:t>
            </a:r>
            <a:r>
              <a:rPr lang="en-US" dirty="0"/>
              <a:t> Private</a:t>
            </a:r>
          </a:p>
          <a:p>
            <a:pPr lvl="1"/>
            <a:r>
              <a:rPr lang="en-US" b="1" dirty="0"/>
              <a:t>90</a:t>
            </a:r>
            <a:r>
              <a:rPr lang="en-US" dirty="0"/>
              <a:t> Foreign</a:t>
            </a:r>
          </a:p>
          <a:p>
            <a:r>
              <a:rPr lang="en-US" b="1" dirty="0">
                <a:solidFill>
                  <a:schemeClr val="accent2"/>
                </a:solidFill>
              </a:rPr>
              <a:t>Industries</a:t>
            </a:r>
            <a:r>
              <a:rPr lang="en-US" dirty="0"/>
              <a:t> are classified according to </a:t>
            </a:r>
            <a:r>
              <a:rPr lang="da-DK" b="1" dirty="0"/>
              <a:t>Dansk Branchekode 2007</a:t>
            </a:r>
            <a:r>
              <a:rPr lang="en-US" b="1" dirty="0"/>
              <a:t>:</a:t>
            </a:r>
          </a:p>
          <a:p>
            <a:pPr lvl="1"/>
            <a:r>
              <a:rPr lang="en-US" b="1" dirty="0"/>
              <a:t>108400 </a:t>
            </a:r>
            <a:r>
              <a:rPr lang="en-US" dirty="0"/>
              <a:t>Preparation of flavorings and spices</a:t>
            </a:r>
          </a:p>
          <a:p>
            <a:pPr lvl="1"/>
            <a:r>
              <a:rPr lang="en-US" b="1" dirty="0"/>
              <a:t>643040</a:t>
            </a:r>
            <a:r>
              <a:rPr lang="en-US" dirty="0"/>
              <a:t> Venture companies and private equity funds</a:t>
            </a:r>
          </a:p>
          <a:p>
            <a:pPr lvl="1"/>
            <a:r>
              <a:rPr lang="en-US" b="1" dirty="0"/>
              <a:t>889920</a:t>
            </a:r>
            <a:r>
              <a:rPr lang="en-US" dirty="0"/>
              <a:t> Refugee and asylum centers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6941E-6521-438E-83B9-E0DEAAB31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180F4-D7DF-4BF5-8D92-55C71A3424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8FAA0-FDF6-4B9C-8FD8-518C850F2D25}"/>
              </a:ext>
            </a:extLst>
          </p:cNvPr>
          <p:cNvSpPr txBox="1"/>
          <p:nvPr/>
        </p:nvSpPr>
        <p:spPr>
          <a:xfrm>
            <a:off x="8759502" y="6253324"/>
            <a:ext cx="33085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Adapted</a:t>
            </a:r>
            <a:r>
              <a:rPr lang="en-US" sz="1200" dirty="0">
                <a:latin typeface="+mn-lt"/>
              </a:rPr>
              <a:t>: Some changes were made in Denmark</a:t>
            </a:r>
          </a:p>
        </p:txBody>
      </p:sp>
    </p:spTree>
    <p:extLst>
      <p:ext uri="{BB962C8B-B14F-4D97-AF65-F5344CB8AC3E}">
        <p14:creationId xmlns:p14="http://schemas.microsoft.com/office/powerpoint/2010/main" val="1386927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F059-0CB8-4330-B235-468CF920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Data: </a:t>
            </a:r>
            <a:r>
              <a:rPr lang="en-US" dirty="0">
                <a:solidFill>
                  <a:schemeClr val="accent2"/>
                </a:solidFill>
                <a:highlight>
                  <a:srgbClr val="FFFF00"/>
                </a:highlight>
              </a:rPr>
              <a:t>Labor Data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04A6-F3DC-4CCA-A764-4CB08A836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variables are binned into categories</a:t>
            </a:r>
          </a:p>
          <a:p>
            <a:pPr lvl="1"/>
            <a:r>
              <a:rPr lang="en-US" dirty="0"/>
              <a:t>Based on </a:t>
            </a:r>
            <a:r>
              <a:rPr lang="en-US" b="1" dirty="0"/>
              <a:t>quantiles</a:t>
            </a:r>
            <a:r>
              <a:rPr lang="en-US" dirty="0"/>
              <a:t>:</a:t>
            </a:r>
          </a:p>
          <a:p>
            <a:pPr lvl="2"/>
            <a:r>
              <a:rPr lang="en-US" b="1" dirty="0"/>
              <a:t>Income</a:t>
            </a:r>
            <a:r>
              <a:rPr lang="en-US" dirty="0"/>
              <a:t> has a granularity of 100</a:t>
            </a:r>
          </a:p>
          <a:p>
            <a:pPr lvl="2"/>
            <a:r>
              <a:rPr lang="en-US" b="1" dirty="0"/>
              <a:t>Time</a:t>
            </a:r>
            <a:r>
              <a:rPr lang="en-US" dirty="0"/>
              <a:t> has a granularity of 10</a:t>
            </a:r>
          </a:p>
          <a:p>
            <a:pPr lvl="2"/>
            <a:r>
              <a:rPr lang="en-US" b="1" dirty="0"/>
              <a:t>ATP</a:t>
            </a:r>
            <a:r>
              <a:rPr lang="en-US" dirty="0"/>
              <a:t> has a granularity of 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7E46A-F636-4AB7-9765-1F4D993424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CBB76-571A-49FF-A773-0CD6C5677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523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B9FB-E57E-4805-AFB8-0FE11AEB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</a:t>
            </a:r>
            <a:r>
              <a:rPr lang="en-US" dirty="0">
                <a:solidFill>
                  <a:schemeClr val="accent3"/>
                </a:solidFill>
              </a:rPr>
              <a:t>Health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91920-3EF1-486E-B14C-5F7E493B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Data</a:t>
            </a:r>
            <a:r>
              <a:rPr lang="en-US" dirty="0"/>
              <a:t>: Initial visit to a health practitioner or hospital</a:t>
            </a:r>
          </a:p>
          <a:p>
            <a:r>
              <a:rPr lang="en-US" dirty="0"/>
              <a:t>Variables:</a:t>
            </a:r>
          </a:p>
          <a:p>
            <a:pPr lvl="1"/>
            <a:r>
              <a:rPr lang="en-US" b="1" dirty="0"/>
              <a:t>Diagnosis</a:t>
            </a:r>
            <a:r>
              <a:rPr lang="en-US" dirty="0"/>
              <a:t> (Initial, no follow ups)</a:t>
            </a:r>
          </a:p>
          <a:p>
            <a:pPr lvl="1"/>
            <a:r>
              <a:rPr lang="en-US" b="1" dirty="0"/>
              <a:t>Patient type</a:t>
            </a:r>
            <a:r>
              <a:rPr lang="en-US" dirty="0"/>
              <a:t>: inpatient, outpatient and emergency</a:t>
            </a:r>
          </a:p>
          <a:p>
            <a:pPr lvl="1"/>
            <a:r>
              <a:rPr lang="en-US" b="1" dirty="0"/>
              <a:t>Urgency</a:t>
            </a:r>
            <a:r>
              <a:rPr lang="en-US" dirty="0"/>
              <a:t>: Urgent, Non-urgent</a:t>
            </a:r>
          </a:p>
          <a:p>
            <a:pPr lvl="1"/>
            <a:r>
              <a:rPr lang="en-US" dirty="0"/>
              <a:t>Does not include psychiatric records (and follow up visits)</a:t>
            </a:r>
          </a:p>
          <a:p>
            <a:pPr lvl="2"/>
            <a:r>
              <a:rPr lang="en-US" i="1" dirty="0"/>
              <a:t>Diagnosis on initial visit might not be true (e.g. changes on the following visits)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C0A31-F967-4768-ADE5-99E9C64F7B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63610-6C5E-43A5-B325-634C3044C9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075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Health Data</a:t>
            </a:r>
            <a:r>
              <a:rPr lang="en-GB" dirty="0"/>
              <a:t>: Standardized Classification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9312374" cy="3954920"/>
          </a:xfrm>
        </p:spPr>
        <p:txBody>
          <a:bodyPr/>
          <a:lstStyle/>
          <a:p>
            <a:r>
              <a:rPr lang="en-GB" dirty="0"/>
              <a:t>Maintained by </a:t>
            </a:r>
            <a:r>
              <a:rPr lang="en-GB" b="1" dirty="0"/>
              <a:t>World Health Organisation</a:t>
            </a:r>
          </a:p>
          <a:p>
            <a:r>
              <a:rPr lang="en-GB" dirty="0"/>
              <a:t>Encodes diseases and procedures/services</a:t>
            </a:r>
          </a:p>
          <a:p>
            <a:pPr lvl="1"/>
            <a:r>
              <a:rPr lang="en-GB" b="1" dirty="0"/>
              <a:t>~69k </a:t>
            </a:r>
            <a:r>
              <a:rPr lang="en-GB" dirty="0"/>
              <a:t>diseases codes</a:t>
            </a:r>
          </a:p>
          <a:p>
            <a:pPr lvl="1"/>
            <a:r>
              <a:rPr lang="en-GB" b="1" dirty="0"/>
              <a:t>~70k </a:t>
            </a:r>
            <a:r>
              <a:rPr lang="en-GB" dirty="0"/>
              <a:t>procedures/services codes</a:t>
            </a:r>
          </a:p>
          <a:p>
            <a:pPr lvl="1"/>
            <a:r>
              <a:rPr lang="en-GB" dirty="0"/>
              <a:t>Denmark uses both code sets</a:t>
            </a:r>
          </a:p>
          <a:p>
            <a:r>
              <a:rPr lang="en-GB" dirty="0"/>
              <a:t>Some examples:</a:t>
            </a:r>
          </a:p>
          <a:p>
            <a:pPr lvl="1"/>
            <a:r>
              <a:rPr lang="en-US" b="1" dirty="0">
                <a:solidFill>
                  <a:srgbClr val="0A0A0A"/>
                </a:solidFill>
                <a:latin typeface="ff-meta-serif-web-pro"/>
              </a:rPr>
              <a:t>Y93.D</a:t>
            </a:r>
            <a:r>
              <a:rPr lang="en-US" dirty="0">
                <a:solidFill>
                  <a:srgbClr val="0A0A0A"/>
                </a:solidFill>
                <a:latin typeface="ff-meta-serif-web-pro"/>
              </a:rPr>
              <a:t>: Activities involved arts and handcrafts</a:t>
            </a:r>
          </a:p>
          <a:p>
            <a:pPr lvl="1"/>
            <a:r>
              <a:rPr lang="en-US" b="1" dirty="0">
                <a:solidFill>
                  <a:srgbClr val="0A0A0A"/>
                </a:solidFill>
                <a:latin typeface="ff-meta-serif-web-pro"/>
              </a:rPr>
              <a:t>W61.62XD</a:t>
            </a:r>
            <a:r>
              <a:rPr lang="en-US" dirty="0">
                <a:solidFill>
                  <a:srgbClr val="0A0A0A"/>
                </a:solidFill>
                <a:latin typeface="ff-meta-serif-web-pro"/>
              </a:rPr>
              <a:t>: Struck by duck, subsequent encounter</a:t>
            </a:r>
          </a:p>
          <a:p>
            <a:pPr lvl="1"/>
            <a:r>
              <a:rPr lang="en-US" b="1" dirty="0">
                <a:solidFill>
                  <a:srgbClr val="0A0A0A"/>
                </a:solidFill>
                <a:latin typeface="ff-meta-serif-web-pro"/>
              </a:rPr>
              <a:t>H47.51</a:t>
            </a:r>
            <a:r>
              <a:rPr lang="en-US" dirty="0">
                <a:solidFill>
                  <a:srgbClr val="0A0A0A"/>
                </a:solidFill>
                <a:latin typeface="ff-meta-serif-web-pro"/>
              </a:rPr>
              <a:t>: Disorders of visual pathways in (due to) inflammatory disorder</a:t>
            </a:r>
          </a:p>
          <a:p>
            <a:pPr lvl="1"/>
            <a:endParaRPr lang="en-US" dirty="0">
              <a:solidFill>
                <a:srgbClr val="0A0A0A"/>
              </a:solidFill>
              <a:latin typeface="ff-meta-serif-web-pro"/>
            </a:endParaRPr>
          </a:p>
          <a:p>
            <a:r>
              <a:rPr lang="en-US" dirty="0">
                <a:solidFill>
                  <a:schemeClr val="accent2"/>
                </a:solidFill>
                <a:latin typeface="ff-meta-serif-web-pro"/>
              </a:rPr>
              <a:t>We only use </a:t>
            </a:r>
            <a:r>
              <a:rPr lang="en-US" b="1" i="1" dirty="0">
                <a:solidFill>
                  <a:schemeClr val="accent2"/>
                </a:solidFill>
                <a:latin typeface="ff-meta-serif-web-pro"/>
              </a:rPr>
              <a:t>category</a:t>
            </a:r>
            <a:r>
              <a:rPr lang="en-US" dirty="0">
                <a:solidFill>
                  <a:schemeClr val="accent2"/>
                </a:solidFill>
                <a:latin typeface="ff-meta-serif-web-pro"/>
              </a:rPr>
              <a:t> and </a:t>
            </a:r>
            <a:r>
              <a:rPr lang="en-US" b="1" i="1" dirty="0">
                <a:solidFill>
                  <a:schemeClr val="accent2"/>
                </a:solidFill>
                <a:latin typeface="ff-meta-serif-web-pro"/>
              </a:rPr>
              <a:t>etiology:</a:t>
            </a:r>
            <a:r>
              <a:rPr lang="en-US" dirty="0">
                <a:solidFill>
                  <a:schemeClr val="accent2"/>
                </a:solidFill>
                <a:latin typeface="ff-meta-serif-web-pro"/>
              </a:rPr>
              <a:t> </a:t>
            </a:r>
            <a:r>
              <a:rPr lang="en-US" b="1" dirty="0">
                <a:solidFill>
                  <a:schemeClr val="accent2"/>
                </a:solidFill>
                <a:latin typeface="ff-meta-serif-web-pro"/>
              </a:rPr>
              <a:t>W61.6</a:t>
            </a:r>
            <a:r>
              <a:rPr lang="en-US" dirty="0">
                <a:solidFill>
                  <a:schemeClr val="accent2"/>
                </a:solidFill>
                <a:latin typeface="ff-meta-serif-web-pro"/>
              </a:rPr>
              <a:t>, </a:t>
            </a:r>
            <a:r>
              <a:rPr lang="en-US" b="1" dirty="0">
                <a:solidFill>
                  <a:schemeClr val="accent2"/>
                </a:solidFill>
                <a:latin typeface="ff-meta-serif-web-pro"/>
              </a:rPr>
              <a:t>H47.5</a:t>
            </a:r>
            <a:r>
              <a:rPr lang="en-US" dirty="0">
                <a:solidFill>
                  <a:schemeClr val="accent2"/>
                </a:solidFill>
                <a:latin typeface="ff-meta-serif-web-pro"/>
              </a:rPr>
              <a:t> etc.</a:t>
            </a:r>
            <a:endParaRPr lang="en-US" b="1" i="1" dirty="0">
              <a:solidFill>
                <a:schemeClr val="accent2"/>
              </a:solidFill>
              <a:latin typeface="ff-meta-serif-web-pro"/>
            </a:endParaRPr>
          </a:p>
          <a:p>
            <a:pPr lvl="1"/>
            <a:endParaRPr lang="en-US" dirty="0">
              <a:solidFill>
                <a:srgbClr val="0A0A0A"/>
              </a:solidFill>
              <a:latin typeface="ff-meta-serif-web-pro"/>
            </a:endParaRPr>
          </a:p>
          <a:p>
            <a:pPr lvl="1"/>
            <a:endParaRPr lang="en-US" dirty="0">
              <a:solidFill>
                <a:srgbClr val="0A0A0A"/>
              </a:solidFill>
              <a:latin typeface="ff-meta-serif-web-pro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1026" name="Picture 2" descr="Image result for icd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382" y="2060848"/>
            <a:ext cx="3993654" cy="178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3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ICD-10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06" y="5441375"/>
            <a:ext cx="4392488" cy="806682"/>
          </a:xfrm>
        </p:spPr>
        <p:txBody>
          <a:bodyPr/>
          <a:lstStyle/>
          <a:p>
            <a:r>
              <a:rPr lang="en-GB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Etiology</a:t>
            </a: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cause or set of causes</a:t>
            </a:r>
          </a:p>
          <a:p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Laterality</a:t>
            </a:r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left/right side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45</a:t>
            </a:fld>
            <a:endParaRPr lang="en-GB" dirty="0"/>
          </a:p>
        </p:txBody>
      </p:sp>
      <p:pic>
        <p:nvPicPr>
          <p:cNvPr id="3074" name="Picture 2" descr="Image result for icd code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1547901"/>
            <a:ext cx="5462038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11230" y="1398843"/>
            <a:ext cx="6092825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latin typeface="+mn-lt"/>
              </a:rPr>
              <a:t>Example</a:t>
            </a:r>
            <a:r>
              <a:rPr lang="en-GB" dirty="0">
                <a:latin typeface="+mn-lt"/>
              </a:rPr>
              <a:t>:</a:t>
            </a:r>
          </a:p>
          <a:p>
            <a:r>
              <a:rPr lang="en-GB" dirty="0">
                <a:latin typeface="+mn-lt"/>
              </a:rPr>
              <a:t>D             </a:t>
            </a:r>
            <a:r>
              <a:rPr lang="en-US" dirty="0">
                <a:latin typeface="+mn-lt"/>
              </a:rPr>
              <a:t>Diseases of the blood and blood</a:t>
            </a:r>
          </a:p>
          <a:p>
            <a:r>
              <a:rPr lang="en-US" dirty="0">
                <a:latin typeface="+mn-lt"/>
              </a:rPr>
              <a:t>D30	Benign neoplasm of urinary organs</a:t>
            </a:r>
          </a:p>
          <a:p>
            <a:r>
              <a:rPr lang="en-US" dirty="0">
                <a:latin typeface="+mn-lt"/>
              </a:rPr>
              <a:t>D30.</a:t>
            </a:r>
            <a:r>
              <a:rPr lang="en-US" b="1" dirty="0">
                <a:latin typeface="+mn-lt"/>
              </a:rPr>
              <a:t>0</a:t>
            </a:r>
            <a:r>
              <a:rPr lang="en-US" dirty="0">
                <a:latin typeface="+mn-lt"/>
              </a:rPr>
              <a:t>	Benign neoplasm of </a:t>
            </a:r>
            <a:r>
              <a:rPr lang="en-US" b="1" dirty="0">
                <a:latin typeface="+mn-lt"/>
              </a:rPr>
              <a:t>kidney</a:t>
            </a:r>
          </a:p>
          <a:p>
            <a:r>
              <a:rPr lang="en-US" dirty="0">
                <a:latin typeface="+mn-lt"/>
              </a:rPr>
              <a:t>D30.0</a:t>
            </a:r>
            <a:r>
              <a:rPr lang="en-US" b="1" dirty="0">
                <a:latin typeface="+mn-lt"/>
              </a:rPr>
              <a:t>0</a:t>
            </a:r>
            <a:r>
              <a:rPr lang="en-US" dirty="0">
                <a:latin typeface="+mn-lt"/>
              </a:rPr>
              <a:t>	Benign neoplasm of </a:t>
            </a:r>
            <a:r>
              <a:rPr lang="en-US" b="1" dirty="0">
                <a:latin typeface="+mn-lt"/>
              </a:rPr>
              <a:t>unspecified</a:t>
            </a:r>
            <a:r>
              <a:rPr lang="en-US" dirty="0">
                <a:latin typeface="+mn-lt"/>
              </a:rPr>
              <a:t> kidney</a:t>
            </a:r>
          </a:p>
          <a:p>
            <a:r>
              <a:rPr lang="en-US" dirty="0">
                <a:latin typeface="+mn-lt"/>
              </a:rPr>
              <a:t>D30.0</a:t>
            </a:r>
            <a:r>
              <a:rPr lang="en-US" b="1" dirty="0">
                <a:latin typeface="+mn-lt"/>
              </a:rPr>
              <a:t>1</a:t>
            </a:r>
            <a:r>
              <a:rPr lang="en-US" dirty="0">
                <a:latin typeface="+mn-lt"/>
              </a:rPr>
              <a:t>	Benign neoplasm of </a:t>
            </a:r>
            <a:r>
              <a:rPr lang="en-US" b="1" dirty="0">
                <a:latin typeface="+mn-lt"/>
              </a:rPr>
              <a:t>right</a:t>
            </a:r>
            <a:r>
              <a:rPr lang="en-US" dirty="0">
                <a:latin typeface="+mn-lt"/>
              </a:rPr>
              <a:t> kidney</a:t>
            </a:r>
          </a:p>
          <a:p>
            <a:r>
              <a:rPr lang="en-US" dirty="0">
                <a:latin typeface="+mn-lt"/>
              </a:rPr>
              <a:t>D30.0</a:t>
            </a:r>
            <a:r>
              <a:rPr lang="en-US" b="1" dirty="0">
                <a:latin typeface="+mn-lt"/>
              </a:rPr>
              <a:t>2</a:t>
            </a:r>
            <a:r>
              <a:rPr lang="en-US" dirty="0">
                <a:latin typeface="+mn-lt"/>
              </a:rPr>
              <a:t>	Benign neoplasm of </a:t>
            </a:r>
            <a:r>
              <a:rPr lang="en-US" b="1" dirty="0">
                <a:latin typeface="+mn-lt"/>
              </a:rPr>
              <a:t>left</a:t>
            </a:r>
            <a:r>
              <a:rPr lang="en-US" dirty="0">
                <a:latin typeface="+mn-lt"/>
              </a:rPr>
              <a:t> kidney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19742" y="6248057"/>
            <a:ext cx="10836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sz="1400" i="1" dirty="0">
                <a:latin typeface="+mn-lt"/>
                <a:hlinkClick r:id="rId3"/>
              </a:rPr>
              <a:t>Image source</a:t>
            </a:r>
            <a:endParaRPr lang="en-GB" sz="1400" i="1" dirty="0"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6311230" y="2924944"/>
            <a:ext cx="0" cy="1028444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551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222E-6884-4DE0-83D0-72A7B3D0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10009112" cy="972716"/>
          </a:xfrm>
        </p:spPr>
        <p:txBody>
          <a:bodyPr/>
          <a:lstStyle/>
          <a:p>
            <a:r>
              <a:rPr lang="en-US" dirty="0"/>
              <a:t>Data to Sequence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5572D-F8F7-43A1-BEA9-8A89CCDC6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C28B3-2464-4A05-93A2-106735383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46</a:t>
            </a:fld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C532EBD-9F08-4FD6-A6A1-D47F4AF63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551217"/>
              </p:ext>
            </p:extLst>
          </p:nvPr>
        </p:nvGraphicFramePr>
        <p:xfrm>
          <a:off x="5231110" y="2299591"/>
          <a:ext cx="6336704" cy="14729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69375122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72597808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9745294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1519204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1482928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43790156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18773291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22285810"/>
                    </a:ext>
                  </a:extLst>
                </a:gridCol>
              </a:tblGrid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PERSON_ID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DATE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POSITION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TIME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SOC_STAT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SEX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INCOME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378156097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31.01.07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235200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12039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57241809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30.03.07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108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517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6000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33742815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30.03.07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235200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48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14029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3183853280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25.07.10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136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13000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907672514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…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13700452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520AD71-D773-4215-8075-22F5494E85EB}"/>
              </a:ext>
            </a:extLst>
          </p:cNvPr>
          <p:cNvSpPr txBox="1"/>
          <p:nvPr/>
        </p:nvSpPr>
        <p:spPr>
          <a:xfrm>
            <a:off x="1797149" y="1398843"/>
            <a:ext cx="49821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Data presented does not belong to any existing person (i.e. it is made up)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C4E0D8-26B7-4921-A59D-100E099EE287}"/>
              </a:ext>
            </a:extLst>
          </p:cNvPr>
          <p:cNvSpPr txBox="1">
            <a:spLocks/>
          </p:cNvSpPr>
          <p:nvPr/>
        </p:nvSpPr>
        <p:spPr bwMode="auto">
          <a:xfrm>
            <a:off x="5234632" y="1978968"/>
            <a:ext cx="9312374" cy="29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GB" sz="1800" kern="0" dirty="0"/>
              <a:t>Data of a specific person in the Labour Database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05CD1D9F-8F4A-43F6-94EF-73466A20C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30251"/>
              </p:ext>
            </p:extLst>
          </p:nvPr>
        </p:nvGraphicFramePr>
        <p:xfrm>
          <a:off x="5231110" y="4581128"/>
          <a:ext cx="5443935" cy="10244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8787">
                  <a:extLst>
                    <a:ext uri="{9D8B030D-6E8A-4147-A177-3AD203B41FA5}">
                      <a16:colId xmlns:a16="http://schemas.microsoft.com/office/drawing/2014/main" val="2693751225"/>
                    </a:ext>
                  </a:extLst>
                </a:gridCol>
                <a:gridCol w="1088787">
                  <a:extLst>
                    <a:ext uri="{9D8B030D-6E8A-4147-A177-3AD203B41FA5}">
                      <a16:colId xmlns:a16="http://schemas.microsoft.com/office/drawing/2014/main" val="2725978086"/>
                    </a:ext>
                  </a:extLst>
                </a:gridCol>
                <a:gridCol w="1088787">
                  <a:extLst>
                    <a:ext uri="{9D8B030D-6E8A-4147-A177-3AD203B41FA5}">
                      <a16:colId xmlns:a16="http://schemas.microsoft.com/office/drawing/2014/main" val="974529428"/>
                    </a:ext>
                  </a:extLst>
                </a:gridCol>
                <a:gridCol w="1088787">
                  <a:extLst>
                    <a:ext uri="{9D8B030D-6E8A-4147-A177-3AD203B41FA5}">
                      <a16:colId xmlns:a16="http://schemas.microsoft.com/office/drawing/2014/main" val="1315192045"/>
                    </a:ext>
                  </a:extLst>
                </a:gridCol>
                <a:gridCol w="1088787">
                  <a:extLst>
                    <a:ext uri="{9D8B030D-6E8A-4147-A177-3AD203B41FA5}">
                      <a16:colId xmlns:a16="http://schemas.microsoft.com/office/drawing/2014/main" val="401482928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PERSON_ID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DATE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DIAGNOSIS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URGENCY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PAT_TYPE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378156097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10.01.08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J84.115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NON-URGENT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INPATIENT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57241809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22.12.15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S58.1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URGENT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AMBULANCE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33742815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…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137004523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6EC0659E-F367-4001-80DA-5EBA552AED1A}"/>
              </a:ext>
            </a:extLst>
          </p:cNvPr>
          <p:cNvSpPr txBox="1">
            <a:spLocks/>
          </p:cNvSpPr>
          <p:nvPr/>
        </p:nvSpPr>
        <p:spPr bwMode="auto">
          <a:xfrm>
            <a:off x="5231110" y="4221088"/>
            <a:ext cx="6036766" cy="29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GB" sz="1800" kern="0" dirty="0"/>
              <a:t>Data of a specific person in the Health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7DE9CA-959B-4C35-AA7C-0E7E5F76B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9" y="2471761"/>
            <a:ext cx="2736304" cy="27363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532D5B-B051-48A9-821A-29883AA337E6}"/>
              </a:ext>
            </a:extLst>
          </p:cNvPr>
          <p:cNvSpPr txBox="1"/>
          <p:nvPr/>
        </p:nvSpPr>
        <p:spPr>
          <a:xfrm>
            <a:off x="1086657" y="2406318"/>
            <a:ext cx="18081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PERSON</a:t>
            </a:r>
            <a:r>
              <a:rPr lang="en-US" dirty="0">
                <a:latin typeface="+mn-lt"/>
              </a:rPr>
              <a:t>: XXXABC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3F968EA-FB5E-4100-98F8-5AD41F660DD4}"/>
              </a:ext>
            </a:extLst>
          </p:cNvPr>
          <p:cNvCxnSpPr/>
          <p:nvPr/>
        </p:nvCxnSpPr>
        <p:spPr bwMode="auto">
          <a:xfrm flipV="1">
            <a:off x="3358903" y="2924944"/>
            <a:ext cx="1728191" cy="648072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83F168C-8B5A-4B94-9D70-00BF95BEF934}"/>
              </a:ext>
            </a:extLst>
          </p:cNvPr>
          <p:cNvCxnSpPr/>
          <p:nvPr/>
        </p:nvCxnSpPr>
        <p:spPr bwMode="auto">
          <a:xfrm>
            <a:off x="3358903" y="4149080"/>
            <a:ext cx="1728191" cy="864096"/>
          </a:xfrm>
          <a:prstGeom prst="bentConnector3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A4A683-0BA0-4A9A-8AEB-22A667CB029F}"/>
              </a:ext>
            </a:extLst>
          </p:cNvPr>
          <p:cNvSpPr txBox="1"/>
          <p:nvPr/>
        </p:nvSpPr>
        <p:spPr>
          <a:xfrm>
            <a:off x="4222998" y="2712986"/>
            <a:ext cx="5578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b="1" dirty="0">
                <a:solidFill>
                  <a:schemeClr val="accent2"/>
                </a:solidFill>
                <a:latin typeface="+mn-lt"/>
              </a:rPr>
              <a:t>Lookup</a:t>
            </a:r>
            <a:endParaRPr lang="en-US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A31F49-D24F-4291-8ED0-0062030C1D88}"/>
              </a:ext>
            </a:extLst>
          </p:cNvPr>
          <p:cNvSpPr txBox="1"/>
          <p:nvPr/>
        </p:nvSpPr>
        <p:spPr>
          <a:xfrm>
            <a:off x="4222998" y="5040598"/>
            <a:ext cx="5578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b="1" dirty="0">
                <a:solidFill>
                  <a:schemeClr val="accent3"/>
                </a:solidFill>
                <a:latin typeface="+mn-lt"/>
              </a:rPr>
              <a:t>Lookup</a:t>
            </a:r>
            <a:endParaRPr lang="en-US" b="1" dirty="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1144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222E-6884-4DE0-83D0-72A7B3D0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10009112" cy="972716"/>
          </a:xfrm>
        </p:spPr>
        <p:txBody>
          <a:bodyPr/>
          <a:lstStyle/>
          <a:p>
            <a:r>
              <a:rPr lang="en-US" dirty="0"/>
              <a:t>Data to Sequence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5572D-F8F7-43A1-BEA9-8A89CCDC6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C28B3-2464-4A05-93A2-106735383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47</a:t>
            </a:fld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C532EBD-9F08-4FD6-A6A1-D47F4AF63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54588"/>
              </p:ext>
            </p:extLst>
          </p:nvPr>
        </p:nvGraphicFramePr>
        <p:xfrm>
          <a:off x="259036" y="2233819"/>
          <a:ext cx="6336704" cy="14729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69375122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72597808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97452942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31519204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01482928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437901566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18773291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222285810"/>
                    </a:ext>
                  </a:extLst>
                </a:gridCol>
              </a:tblGrid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PERSON_ID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DATE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POSITION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TIME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SOC_STAT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SEX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INCOME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378156097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31.01.07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235200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12039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57241809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30.03.07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108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517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6000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33742815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30.03.07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235200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48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14029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3183853280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25.07.10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136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13000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907672514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…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13700452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520AD71-D773-4215-8075-22F5494E85EB}"/>
              </a:ext>
            </a:extLst>
          </p:cNvPr>
          <p:cNvSpPr txBox="1"/>
          <p:nvPr/>
        </p:nvSpPr>
        <p:spPr>
          <a:xfrm>
            <a:off x="1797149" y="1398843"/>
            <a:ext cx="49821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Data presented does not belong to any existing person (i.e. it is made up)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C4E0D8-26B7-4921-A59D-100E099EE287}"/>
              </a:ext>
            </a:extLst>
          </p:cNvPr>
          <p:cNvSpPr txBox="1">
            <a:spLocks/>
          </p:cNvSpPr>
          <p:nvPr/>
        </p:nvSpPr>
        <p:spPr bwMode="auto">
          <a:xfrm>
            <a:off x="262558" y="1913196"/>
            <a:ext cx="9312374" cy="29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GB" sz="1800" kern="0" dirty="0"/>
              <a:t>Data of a specific person in the Labour Database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05CD1D9F-8F4A-43F6-94EF-73466A20C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698457"/>
              </p:ext>
            </p:extLst>
          </p:nvPr>
        </p:nvGraphicFramePr>
        <p:xfrm>
          <a:off x="259036" y="4293096"/>
          <a:ext cx="5443935" cy="10244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8787">
                  <a:extLst>
                    <a:ext uri="{9D8B030D-6E8A-4147-A177-3AD203B41FA5}">
                      <a16:colId xmlns:a16="http://schemas.microsoft.com/office/drawing/2014/main" val="2693751225"/>
                    </a:ext>
                  </a:extLst>
                </a:gridCol>
                <a:gridCol w="1088787">
                  <a:extLst>
                    <a:ext uri="{9D8B030D-6E8A-4147-A177-3AD203B41FA5}">
                      <a16:colId xmlns:a16="http://schemas.microsoft.com/office/drawing/2014/main" val="2725978086"/>
                    </a:ext>
                  </a:extLst>
                </a:gridCol>
                <a:gridCol w="1088787">
                  <a:extLst>
                    <a:ext uri="{9D8B030D-6E8A-4147-A177-3AD203B41FA5}">
                      <a16:colId xmlns:a16="http://schemas.microsoft.com/office/drawing/2014/main" val="974529428"/>
                    </a:ext>
                  </a:extLst>
                </a:gridCol>
                <a:gridCol w="1088787">
                  <a:extLst>
                    <a:ext uri="{9D8B030D-6E8A-4147-A177-3AD203B41FA5}">
                      <a16:colId xmlns:a16="http://schemas.microsoft.com/office/drawing/2014/main" val="1315192045"/>
                    </a:ext>
                  </a:extLst>
                </a:gridCol>
                <a:gridCol w="1088787">
                  <a:extLst>
                    <a:ext uri="{9D8B030D-6E8A-4147-A177-3AD203B41FA5}">
                      <a16:colId xmlns:a16="http://schemas.microsoft.com/office/drawing/2014/main" val="401482928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PERSON_ID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DATE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DIAGNOSIS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URGENCY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PAT_TYPE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378156097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10.01.08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J84.115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NON-URGENT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INPATIENT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57241809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22.12.15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S58.1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URGENT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AMBULANCE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33742815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…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137004523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6EC0659E-F367-4001-80DA-5EBA552AED1A}"/>
              </a:ext>
            </a:extLst>
          </p:cNvPr>
          <p:cNvSpPr txBox="1">
            <a:spLocks/>
          </p:cNvSpPr>
          <p:nvPr/>
        </p:nvSpPr>
        <p:spPr bwMode="auto">
          <a:xfrm>
            <a:off x="259036" y="3933056"/>
            <a:ext cx="6036766" cy="293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</a:defRPr>
            </a:lvl9pPr>
          </a:lstStyle>
          <a:p>
            <a:r>
              <a:rPr lang="en-GB" sz="1800" kern="0" dirty="0"/>
              <a:t>Data of a specific person in the Health Database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31B02B-68D4-457B-B535-7C6CF3F25EC4}"/>
              </a:ext>
            </a:extLst>
          </p:cNvPr>
          <p:cNvCxnSpPr/>
          <p:nvPr/>
        </p:nvCxnSpPr>
        <p:spPr bwMode="auto">
          <a:xfrm flipV="1">
            <a:off x="6667748" y="2964832"/>
            <a:ext cx="651594" cy="54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7941516-E23B-4DDD-912E-4847847A4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919694"/>
              </p:ext>
            </p:extLst>
          </p:nvPr>
        </p:nvGraphicFramePr>
        <p:xfrm>
          <a:off x="7303984" y="2420888"/>
          <a:ext cx="4541895" cy="8715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3958">
                  <a:extLst>
                    <a:ext uri="{9D8B030D-6E8A-4147-A177-3AD203B41FA5}">
                      <a16:colId xmlns:a16="http://schemas.microsoft.com/office/drawing/2014/main" val="2693751225"/>
                    </a:ext>
                  </a:extLst>
                </a:gridCol>
                <a:gridCol w="545956">
                  <a:extLst>
                    <a:ext uri="{9D8B030D-6E8A-4147-A177-3AD203B41FA5}">
                      <a16:colId xmlns:a16="http://schemas.microsoft.com/office/drawing/2014/main" val="1605784090"/>
                    </a:ext>
                  </a:extLst>
                </a:gridCol>
                <a:gridCol w="545956">
                  <a:extLst>
                    <a:ext uri="{9D8B030D-6E8A-4147-A177-3AD203B41FA5}">
                      <a16:colId xmlns:a16="http://schemas.microsoft.com/office/drawing/2014/main" val="2204925231"/>
                    </a:ext>
                  </a:extLst>
                </a:gridCol>
                <a:gridCol w="2316025">
                  <a:extLst>
                    <a:ext uri="{9D8B030D-6E8A-4147-A177-3AD203B41FA5}">
                      <a16:colId xmlns:a16="http://schemas.microsoft.com/office/drawing/2014/main" val="2204042697"/>
                    </a:ext>
                  </a:extLst>
                </a:gridCol>
              </a:tblGrid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PERSON_ID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ORIGIN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SENTENCE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378156097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51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POS_235 TIME_3 SS_110 INCOME_9  …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57241809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51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POS_235 TIME_4 INCOME_9 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33742815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DBBC5D-0F9F-4AC0-B3C7-2DE012167A00}"/>
              </a:ext>
            </a:extLst>
          </p:cNvPr>
          <p:cNvCxnSpPr/>
          <p:nvPr/>
        </p:nvCxnSpPr>
        <p:spPr bwMode="auto">
          <a:xfrm flipV="1">
            <a:off x="5769409" y="4822558"/>
            <a:ext cx="651594" cy="54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B003334F-41D9-4702-BC11-85FBE117B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35746"/>
              </p:ext>
            </p:extLst>
          </p:nvPr>
        </p:nvGraphicFramePr>
        <p:xfrm>
          <a:off x="6496511" y="4437112"/>
          <a:ext cx="5412685" cy="7364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5999">
                  <a:extLst>
                    <a:ext uri="{9D8B030D-6E8A-4147-A177-3AD203B41FA5}">
                      <a16:colId xmlns:a16="http://schemas.microsoft.com/office/drawing/2014/main" val="2693751225"/>
                    </a:ext>
                  </a:extLst>
                </a:gridCol>
                <a:gridCol w="739523">
                  <a:extLst>
                    <a:ext uri="{9D8B030D-6E8A-4147-A177-3AD203B41FA5}">
                      <a16:colId xmlns:a16="http://schemas.microsoft.com/office/drawing/2014/main" val="1605784090"/>
                    </a:ext>
                  </a:extLst>
                </a:gridCol>
                <a:gridCol w="3137163">
                  <a:extLst>
                    <a:ext uri="{9D8B030D-6E8A-4147-A177-3AD203B41FA5}">
                      <a16:colId xmlns:a16="http://schemas.microsoft.com/office/drawing/2014/main" val="2204042697"/>
                    </a:ext>
                  </a:extLst>
                </a:gridCol>
              </a:tblGrid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PERSON_ID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DATE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SENTENCE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378156097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10.01.08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J84 NU INPATIENT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57241809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22.12.15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S58 U AMBULANCE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33742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7299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222E-6884-4DE0-83D0-72A7B3D0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10009112" cy="972716"/>
          </a:xfrm>
        </p:spPr>
        <p:txBody>
          <a:bodyPr/>
          <a:lstStyle/>
          <a:p>
            <a:r>
              <a:rPr lang="en-US" dirty="0"/>
              <a:t>Data to Sequence III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5572D-F8F7-43A1-BEA9-8A89CCDC6E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C28B3-2464-4A05-93A2-106735383B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0AD71-D773-4215-8075-22F5494E85EB}"/>
              </a:ext>
            </a:extLst>
          </p:cNvPr>
          <p:cNvSpPr txBox="1"/>
          <p:nvPr/>
        </p:nvSpPr>
        <p:spPr>
          <a:xfrm>
            <a:off x="1797149" y="1398843"/>
            <a:ext cx="498213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200" i="1" dirty="0">
                <a:latin typeface="+mn-lt"/>
              </a:rPr>
              <a:t>Data presented does not belong to any existing person (i.e. it is made up)</a:t>
            </a: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67941516-E23B-4DDD-912E-4847847A4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96383"/>
              </p:ext>
            </p:extLst>
          </p:nvPr>
        </p:nvGraphicFramePr>
        <p:xfrm>
          <a:off x="262558" y="2634542"/>
          <a:ext cx="4541895" cy="11170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3958">
                  <a:extLst>
                    <a:ext uri="{9D8B030D-6E8A-4147-A177-3AD203B41FA5}">
                      <a16:colId xmlns:a16="http://schemas.microsoft.com/office/drawing/2014/main" val="2693751225"/>
                    </a:ext>
                  </a:extLst>
                </a:gridCol>
                <a:gridCol w="545956">
                  <a:extLst>
                    <a:ext uri="{9D8B030D-6E8A-4147-A177-3AD203B41FA5}">
                      <a16:colId xmlns:a16="http://schemas.microsoft.com/office/drawing/2014/main" val="1605784090"/>
                    </a:ext>
                  </a:extLst>
                </a:gridCol>
                <a:gridCol w="545956">
                  <a:extLst>
                    <a:ext uri="{9D8B030D-6E8A-4147-A177-3AD203B41FA5}">
                      <a16:colId xmlns:a16="http://schemas.microsoft.com/office/drawing/2014/main" val="2204925231"/>
                    </a:ext>
                  </a:extLst>
                </a:gridCol>
                <a:gridCol w="2316025">
                  <a:extLst>
                    <a:ext uri="{9D8B030D-6E8A-4147-A177-3AD203B41FA5}">
                      <a16:colId xmlns:a16="http://schemas.microsoft.com/office/drawing/2014/main" val="2204042697"/>
                    </a:ext>
                  </a:extLst>
                </a:gridCol>
              </a:tblGrid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PERSON_ID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…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ORIGIN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SENTENCE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378156097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51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POS_235 TIME_3 SS_110 INCOME_9  …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57241809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51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POS_235 TIME_4 INCOME_9 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33742815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717256047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B003334F-41D9-4702-BC11-85FBE117B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95512"/>
              </p:ext>
            </p:extLst>
          </p:nvPr>
        </p:nvGraphicFramePr>
        <p:xfrm>
          <a:off x="262558" y="3933056"/>
          <a:ext cx="4536504" cy="9819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69375122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60578409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204042697"/>
                    </a:ext>
                  </a:extLst>
                </a:gridCol>
              </a:tblGrid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PERSON_ID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DATE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SENTENCE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378156097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10.01.08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J84 NU INPATIENT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57241809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22.12.15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S58 U AMBULANCE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233742815"/>
                  </a:ext>
                </a:extLst>
              </a:tr>
              <a:tr h="2454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…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87984139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0ABA68D-2597-44C1-99C5-0B975B5FBC4E}"/>
              </a:ext>
            </a:extLst>
          </p:cNvPr>
          <p:cNvCxnSpPr/>
          <p:nvPr/>
        </p:nvCxnSpPr>
        <p:spPr bwMode="auto">
          <a:xfrm>
            <a:off x="4799062" y="3068960"/>
            <a:ext cx="1152128" cy="437126"/>
          </a:xfrm>
          <a:prstGeom prst="bentConnector3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04C1BE-86D6-4955-8778-C69196887E4E}"/>
              </a:ext>
            </a:extLst>
          </p:cNvPr>
          <p:cNvCxnSpPr/>
          <p:nvPr/>
        </p:nvCxnSpPr>
        <p:spPr bwMode="auto">
          <a:xfrm flipV="1">
            <a:off x="4799062" y="4005064"/>
            <a:ext cx="1152128" cy="432048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24F213F-0A7E-4DC4-B8A9-C4A1F3B6B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19381"/>
              </p:ext>
            </p:extLst>
          </p:nvPr>
        </p:nvGraphicFramePr>
        <p:xfrm>
          <a:off x="6047006" y="2261348"/>
          <a:ext cx="5760640" cy="27726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2869">
                  <a:extLst>
                    <a:ext uri="{9D8B030D-6E8A-4147-A177-3AD203B41FA5}">
                      <a16:colId xmlns:a16="http://schemas.microsoft.com/office/drawing/2014/main" val="2693751225"/>
                    </a:ext>
                  </a:extLst>
                </a:gridCol>
                <a:gridCol w="470656">
                  <a:extLst>
                    <a:ext uri="{9D8B030D-6E8A-4147-A177-3AD203B41FA5}">
                      <a16:colId xmlns:a16="http://schemas.microsoft.com/office/drawing/2014/main" val="1605784090"/>
                    </a:ext>
                  </a:extLst>
                </a:gridCol>
                <a:gridCol w="549098">
                  <a:extLst>
                    <a:ext uri="{9D8B030D-6E8A-4147-A177-3AD203B41FA5}">
                      <a16:colId xmlns:a16="http://schemas.microsoft.com/office/drawing/2014/main" val="2204925231"/>
                    </a:ext>
                  </a:extLst>
                </a:gridCol>
                <a:gridCol w="812882">
                  <a:extLst>
                    <a:ext uri="{9D8B030D-6E8A-4147-A177-3AD203B41FA5}">
                      <a16:colId xmlns:a16="http://schemas.microsoft.com/office/drawing/2014/main" val="4180303818"/>
                    </a:ext>
                  </a:extLst>
                </a:gridCol>
                <a:gridCol w="812882">
                  <a:extLst>
                    <a:ext uri="{9D8B030D-6E8A-4147-A177-3AD203B41FA5}">
                      <a16:colId xmlns:a16="http://schemas.microsoft.com/office/drawing/2014/main" val="2634119541"/>
                    </a:ext>
                  </a:extLst>
                </a:gridCol>
                <a:gridCol w="2252253">
                  <a:extLst>
                    <a:ext uri="{9D8B030D-6E8A-4147-A177-3AD203B41FA5}">
                      <a16:colId xmlns:a16="http://schemas.microsoft.com/office/drawing/2014/main" val="2204042697"/>
                    </a:ext>
                  </a:extLst>
                </a:gridCol>
              </a:tblGrid>
              <a:tr h="38503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PERSON_ID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SEX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ORIGIN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BIRTHDAY</a:t>
                      </a:r>
                    </a:p>
                  </a:txBody>
                  <a:tcPr marL="60531" marR="60531" marT="30266" marB="302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BIRTHDAY</a:t>
                      </a:r>
                    </a:p>
                  </a:txBody>
                  <a:tcPr marL="60531" marR="60531" marT="30266" marB="3026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SEQUENCES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378156097"/>
                  </a:ext>
                </a:extLst>
              </a:tr>
              <a:tr h="59691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XXXABC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51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25/03/89</a:t>
                      </a:r>
                    </a:p>
                  </a:txBody>
                  <a:tcPr marL="60531" marR="60531" marT="30266" marB="302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DOCUMENT</a:t>
                      </a:r>
                    </a:p>
                  </a:txBody>
                  <a:tcPr marL="60531" marR="60531" marT="30266" marB="3026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[POS_235 TIME_3 SS_110 INCOME_9  …], [POS_235 TIME_4, INCOME_9 …], [J84, NU, INPATIENT], …</a:t>
                      </a:r>
                    </a:p>
                  </a:txBody>
                  <a:tcPr marL="60531" marR="60531" marT="30266" marB="30266"/>
                </a:tc>
                <a:extLst>
                  <a:ext uri="{0D108BD9-81ED-4DB2-BD59-A6C34878D82A}">
                    <a16:rowId xmlns:a16="http://schemas.microsoft.com/office/drawing/2014/main" val="457241809"/>
                  </a:ext>
                </a:extLst>
              </a:tr>
              <a:tr h="596910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 marL="60531" marR="60531" marT="30266" marB="3026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18,18,18,19 …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975299942"/>
                  </a:ext>
                </a:extLst>
              </a:tr>
              <a:tr h="596910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 marL="60531" marR="60531" marT="30266" marB="3026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31.01.07, 30.03.07, 30.03.07, 10.01.08 …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2481663392"/>
                  </a:ext>
                </a:extLst>
              </a:tr>
              <a:tr h="596910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60531" marR="60531" marT="30266" marB="3026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ABSPOS</a:t>
                      </a:r>
                    </a:p>
                  </a:txBody>
                  <a:tcPr marL="60531" marR="60531" marT="30266" marB="3026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0, 58, 58, 344</a:t>
                      </a:r>
                    </a:p>
                  </a:txBody>
                  <a:tcPr marL="60531" marR="60531" marT="30266" marB="30266" anchor="ctr"/>
                </a:tc>
                <a:extLst>
                  <a:ext uri="{0D108BD9-81ED-4DB2-BD59-A6C34878D82A}">
                    <a16:rowId xmlns:a16="http://schemas.microsoft.com/office/drawing/2014/main" val="2135031498"/>
                  </a:ext>
                </a:extLst>
              </a:tr>
            </a:tbl>
          </a:graphicData>
        </a:graphic>
      </p:graphicFrame>
      <p:sp>
        <p:nvSpPr>
          <p:cNvPr id="22" name="Left Brace 21">
            <a:extLst>
              <a:ext uri="{FF2B5EF4-FFF2-40B4-BE49-F238E27FC236}">
                <a16:creationId xmlns:a16="http://schemas.microsoft.com/office/drawing/2014/main" id="{BBA84605-3446-4174-9B30-0CDCC07ABF05}"/>
              </a:ext>
            </a:extLst>
          </p:cNvPr>
          <p:cNvSpPr/>
          <p:nvPr/>
        </p:nvSpPr>
        <p:spPr bwMode="auto">
          <a:xfrm rot="16200000">
            <a:off x="8795230" y="2511935"/>
            <a:ext cx="432600" cy="5688632"/>
          </a:xfrm>
          <a:prstGeom prst="lef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822D33-F8FB-4F7A-9242-D269002B9DA4}"/>
              </a:ext>
            </a:extLst>
          </p:cNvPr>
          <p:cNvSpPr txBox="1"/>
          <p:nvPr/>
        </p:nvSpPr>
        <p:spPr>
          <a:xfrm>
            <a:off x="7055118" y="5588750"/>
            <a:ext cx="374441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dirty="0">
                <a:latin typeface="+mn-lt"/>
              </a:rPr>
              <a:t>The data structure for each person</a:t>
            </a:r>
          </a:p>
        </p:txBody>
      </p:sp>
    </p:spTree>
    <p:extLst>
      <p:ext uri="{BB962C8B-B14F-4D97-AF65-F5344CB8AC3E}">
        <p14:creationId xmlns:p14="http://schemas.microsoft.com/office/powerpoint/2010/main" val="1374151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5F3F-64B9-4197-97A3-1B754DF8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AFA4-DB7D-4B72-9BC3-D3E685BD4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Requirements for a person:</a:t>
            </a:r>
          </a:p>
          <a:p>
            <a:pPr lvl="1"/>
            <a:r>
              <a:rPr lang="en-US" dirty="0"/>
              <a:t>Person should have </a:t>
            </a:r>
            <a:r>
              <a:rPr lang="en-US" b="1" i="1" dirty="0"/>
              <a:t>at least 12 records</a:t>
            </a:r>
            <a:r>
              <a:rPr lang="en-US" dirty="0"/>
              <a:t> in Labor data (period 2008-2018)</a:t>
            </a:r>
          </a:p>
          <a:p>
            <a:pPr lvl="2"/>
            <a:r>
              <a:rPr lang="en-US" dirty="0"/>
              <a:t>We do not take into account whether a person is in the Health Dataset</a:t>
            </a:r>
          </a:p>
          <a:p>
            <a:pPr lvl="1"/>
            <a:r>
              <a:rPr lang="en-US" dirty="0"/>
              <a:t>Have a </a:t>
            </a:r>
            <a:r>
              <a:rPr lang="en-US" b="1" dirty="0"/>
              <a:t>PERSON_ID </a:t>
            </a:r>
            <a:r>
              <a:rPr lang="en-US" dirty="0"/>
              <a:t>(deidentified ID of a person)</a:t>
            </a:r>
          </a:p>
          <a:p>
            <a:pPr lvl="1"/>
            <a:r>
              <a:rPr lang="en-US" dirty="0"/>
              <a:t>Have a record of a </a:t>
            </a:r>
            <a:r>
              <a:rPr lang="en-US" b="1" dirty="0"/>
              <a:t>birthday</a:t>
            </a:r>
            <a:r>
              <a:rPr lang="en-US" dirty="0"/>
              <a:t>, </a:t>
            </a:r>
            <a:r>
              <a:rPr lang="en-US" b="1" dirty="0"/>
              <a:t>origin</a:t>
            </a:r>
            <a:r>
              <a:rPr lang="en-US" dirty="0"/>
              <a:t> and </a:t>
            </a:r>
            <a:r>
              <a:rPr lang="en-US" b="1" dirty="0"/>
              <a:t>sex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a record of a birth, origin or sex is inconsistent throughout the dataset – person is removed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C4086-E85A-4577-B7EE-0E5EFA1E03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68390-FB95-463D-B294-E4F90D4ECE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2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F85C-583C-4894-A7E6-F258E52C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68C1E-AF81-4EB6-955D-853574A439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E2608-EDEB-4FB8-B0F7-FD7F3E20BE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895EA9DB-783C-4D54-B47C-69DF74579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29725"/>
              </p:ext>
            </p:extLst>
          </p:nvPr>
        </p:nvGraphicFramePr>
        <p:xfrm>
          <a:off x="4150990" y="1844824"/>
          <a:ext cx="3600000" cy="450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4211946419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414464446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201748572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557709588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939892312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386506236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965846731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456845308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-30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5529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FCC5EB8-056B-499D-AEDE-2E16B54F3C42}"/>
              </a:ext>
            </a:extLst>
          </p:cNvPr>
          <p:cNvSpPr txBox="1"/>
          <p:nvPr/>
        </p:nvSpPr>
        <p:spPr>
          <a:xfrm>
            <a:off x="4193946" y="1537032"/>
            <a:ext cx="35583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400" dirty="0">
                <a:latin typeface="+mn-lt"/>
              </a:rPr>
              <a:t>(Compact </a:t>
            </a:r>
            <a:r>
              <a:rPr lang="en-US" sz="1400" b="1" dirty="0">
                <a:latin typeface="+mn-lt"/>
              </a:rPr>
              <a:t>Representation</a:t>
            </a:r>
            <a:r>
              <a:rPr lang="en-US" sz="1400" dirty="0">
                <a:latin typeface="+mn-lt"/>
              </a:rPr>
              <a:t> of Life Trajectory)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57C38B-DAA4-47F7-9D71-4970E8933E80}"/>
              </a:ext>
            </a:extLst>
          </p:cNvPr>
          <p:cNvCxnSpPr/>
          <p:nvPr/>
        </p:nvCxnSpPr>
        <p:spPr bwMode="auto">
          <a:xfrm flipH="1">
            <a:off x="2278782" y="2294824"/>
            <a:ext cx="3672208" cy="34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C2D5E2-9EC8-4183-92C1-9EFCE860CF93}"/>
              </a:ext>
            </a:extLst>
          </p:cNvPr>
          <p:cNvSpPr txBox="1"/>
          <p:nvPr/>
        </p:nvSpPr>
        <p:spPr>
          <a:xfrm>
            <a:off x="1198662" y="2940740"/>
            <a:ext cx="3401423" cy="1928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solidFill>
                  <a:schemeClr val="accent2"/>
                </a:solidFill>
                <a:latin typeface="+mn-lt"/>
              </a:rPr>
              <a:t>Predictions</a:t>
            </a:r>
            <a:r>
              <a:rPr lang="en-US" b="1" dirty="0">
                <a:latin typeface="+mn-lt"/>
              </a:rPr>
              <a:t>. </a:t>
            </a:r>
            <a:r>
              <a:rPr lang="en-US" dirty="0">
                <a:latin typeface="+mn-lt"/>
              </a:rPr>
              <a:t>Input the representation to a ML algorithm to predict outcomes such as:</a:t>
            </a: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Life expectancy</a:t>
            </a: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Health trajectory</a:t>
            </a: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Socio-economic status</a:t>
            </a: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endParaRPr lang="en-US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9B534-3503-44DA-8B55-5FD56F538F82}"/>
              </a:ext>
            </a:extLst>
          </p:cNvPr>
          <p:cNvSpPr txBox="1"/>
          <p:nvPr/>
        </p:nvSpPr>
        <p:spPr>
          <a:xfrm>
            <a:off x="7659588" y="2861716"/>
            <a:ext cx="3548186" cy="1682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solidFill>
                  <a:schemeClr val="accent3"/>
                </a:solidFill>
                <a:latin typeface="+mn-lt"/>
              </a:rPr>
              <a:t>Exploration</a:t>
            </a:r>
            <a:r>
              <a:rPr lang="en-US" b="1" dirty="0">
                <a:latin typeface="+mn-lt"/>
              </a:rPr>
              <a:t>. </a:t>
            </a:r>
            <a:r>
              <a:rPr lang="en-US" dirty="0">
                <a:latin typeface="+mn-lt"/>
              </a:rPr>
              <a:t>Analyze space of people using the representation: </a:t>
            </a: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Embedding Space</a:t>
            </a: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r>
              <a:rPr lang="en-US" dirty="0">
                <a:latin typeface="+mn-lt"/>
              </a:rPr>
              <a:t>Archetypal Analysis</a:t>
            </a: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endParaRPr lang="en-US" dirty="0">
              <a:latin typeface="+mn-lt"/>
            </a:endParaRPr>
          </a:p>
          <a:p>
            <a:pPr marL="342900" indent="-342900" algn="l">
              <a:spcBef>
                <a:spcPts val="432"/>
              </a:spcBef>
              <a:buFont typeface="+mj-lt"/>
              <a:buAutoNum type="arabicPeriod"/>
            </a:pPr>
            <a:endParaRPr lang="en-US" dirty="0"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D8136C-2C4C-4EA9-B635-14CC16A447E4}"/>
              </a:ext>
            </a:extLst>
          </p:cNvPr>
          <p:cNvCxnSpPr/>
          <p:nvPr/>
        </p:nvCxnSpPr>
        <p:spPr bwMode="auto">
          <a:xfrm>
            <a:off x="5918878" y="2294824"/>
            <a:ext cx="2984640" cy="4459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4363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5450-6C3D-448F-A44B-81A78323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26F5A-A504-4C71-8DEE-969B2FF0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b="1" dirty="0"/>
              <a:t>token/word</a:t>
            </a:r>
            <a:r>
              <a:rPr lang="en-US" dirty="0"/>
              <a:t> like POS_255, INC_9 become </a:t>
            </a:r>
            <a:r>
              <a:rPr lang="en-US" b="1" dirty="0"/>
              <a:t>part of our vocabulary</a:t>
            </a:r>
          </a:p>
          <a:p>
            <a:pPr lvl="1"/>
            <a:r>
              <a:rPr lang="en-US" dirty="0"/>
              <a:t>As English has word such as dog, cool, go etc. which form its vocabulary</a:t>
            </a:r>
          </a:p>
          <a:p>
            <a:r>
              <a:rPr lang="en-US" dirty="0"/>
              <a:t>In our case, we have </a:t>
            </a:r>
            <a:r>
              <a:rPr lang="en-US" i="1" dirty="0"/>
              <a:t>a language</a:t>
            </a:r>
            <a:r>
              <a:rPr lang="en-US" dirty="0"/>
              <a:t> that consist of words/concepts related to labor and health.</a:t>
            </a:r>
          </a:p>
          <a:p>
            <a:pPr lvl="1"/>
            <a:r>
              <a:rPr lang="en-US" i="1" dirty="0"/>
              <a:t>We further refer to INC_9, TIME_4, SECTOR_81 etc. as concepts</a:t>
            </a:r>
          </a:p>
          <a:p>
            <a:r>
              <a:rPr lang="en-US" dirty="0"/>
              <a:t>So far, our language has approx. 4500 words.</a:t>
            </a:r>
          </a:p>
          <a:p>
            <a:pPr lvl="1"/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76E56-0CB7-4E56-8FA0-636B3486B4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78122-D25E-4F2A-9681-4B2267971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812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42678" y="3209204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[CLS]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638822" y="3209204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ORIGIN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934966" y="3209204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SEX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231110" y="3209204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[SEP]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6527254" y="3209204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TOKEN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7823398" y="3209204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TOKEN 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9119542" y="3205048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[SEP]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0415686" y="3205048"/>
            <a:ext cx="1152128" cy="432048"/>
          </a:xfrm>
          <a:prstGeom prst="roundRect">
            <a:avLst/>
          </a:prstGeom>
          <a:solidFill>
            <a:srgbClr val="F7BCB3"/>
          </a:solidFill>
          <a:ln w="9525" cap="flat" cmpd="sng" algn="ctr">
            <a:solidFill>
              <a:srgbClr val="F7BC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TOKEN</a:t>
            </a:r>
          </a:p>
        </p:txBody>
      </p:sp>
      <p:sp>
        <p:nvSpPr>
          <p:cNvPr id="15" name="Right Brace 14"/>
          <p:cNvSpPr/>
          <p:nvPr/>
        </p:nvSpPr>
        <p:spPr bwMode="auto">
          <a:xfrm rot="16200000">
            <a:off x="8228550" y="1171704"/>
            <a:ext cx="365661" cy="3864595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383" y="2561130"/>
            <a:ext cx="2304256" cy="36004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Single “</a:t>
            </a:r>
            <a:r>
              <a:rPr lang="en-GB" i="1" dirty="0"/>
              <a:t>sentence</a:t>
            </a:r>
            <a:r>
              <a:rPr lang="en-GB" dirty="0"/>
              <a:t>”</a:t>
            </a:r>
          </a:p>
        </p:txBody>
      </p:sp>
      <p:sp>
        <p:nvSpPr>
          <p:cNvPr id="17" name="Right Brace 16"/>
          <p:cNvSpPr/>
          <p:nvPr/>
        </p:nvSpPr>
        <p:spPr bwMode="auto">
          <a:xfrm rot="16200000">
            <a:off x="4342420" y="1150170"/>
            <a:ext cx="365661" cy="3907665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3373122" y="1979063"/>
            <a:ext cx="2304256" cy="90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GB" kern="0" dirty="0"/>
              <a:t>Background info: origin, sex, birthday</a:t>
            </a:r>
          </a:p>
        </p:txBody>
      </p:sp>
      <p:sp>
        <p:nvSpPr>
          <p:cNvPr id="19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949679" y="1962771"/>
            <a:ext cx="193812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GB" kern="0" dirty="0"/>
              <a:t>Token to store sequence embedding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1918742" y="2954365"/>
            <a:ext cx="0" cy="1828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 bwMode="auto">
          <a:xfrm>
            <a:off x="1342678" y="3785268"/>
            <a:ext cx="1152128" cy="4320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0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2638822" y="3785268"/>
            <a:ext cx="1152128" cy="4320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0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3934966" y="3785268"/>
            <a:ext cx="1152128" cy="4320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0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5231110" y="3785268"/>
            <a:ext cx="1152128" cy="4320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0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527254" y="3785268"/>
            <a:ext cx="1152128" cy="4320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0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7823398" y="3785268"/>
            <a:ext cx="1152128" cy="4320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0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9119542" y="3781112"/>
            <a:ext cx="1152128" cy="4320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0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10415686" y="3781112"/>
            <a:ext cx="1152128" cy="4320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63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0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11567814" y="3241052"/>
            <a:ext cx="576064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GB" kern="0" dirty="0"/>
              <a:t>…</a:t>
            </a:r>
          </a:p>
        </p:txBody>
      </p:sp>
      <p:sp>
        <p:nvSpPr>
          <p:cNvPr id="31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-35090" y="3276258"/>
            <a:ext cx="128192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</a:pPr>
            <a:r>
              <a:rPr lang="en-GB" b="1" kern="0" dirty="0"/>
              <a:t>Sequence</a:t>
            </a:r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-95463" y="3853120"/>
            <a:ext cx="134229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</a:pPr>
            <a:r>
              <a:rPr lang="en-GB" b="1" kern="0" dirty="0"/>
              <a:t>Abs </a:t>
            </a:r>
            <a:r>
              <a:rPr lang="en-GB" b="1" kern="0" dirty="0" err="1"/>
              <a:t>Pos</a:t>
            </a:r>
            <a:r>
              <a:rPr lang="en-GB" b="1" kern="0" dirty="0"/>
              <a:t>*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1342678" y="4365104"/>
            <a:ext cx="1152128" cy="432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45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2638822" y="4365104"/>
            <a:ext cx="1152128" cy="432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45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3934966" y="4365104"/>
            <a:ext cx="1152128" cy="432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45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5231110" y="4365104"/>
            <a:ext cx="1152128" cy="432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45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6527254" y="4365104"/>
            <a:ext cx="1152128" cy="432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45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7823398" y="4365104"/>
            <a:ext cx="1152128" cy="432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45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9119542" y="4360948"/>
            <a:ext cx="1152128" cy="432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45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10415686" y="4360948"/>
            <a:ext cx="1152128" cy="432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rgbClr val="FFFFFF"/>
                </a:solidFill>
                <a:latin typeface="+mn-lt"/>
              </a:rPr>
              <a:t>45</a:t>
            </a:r>
            <a:endParaRPr kumimoji="0" lang="en-GB" sz="16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41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-95463" y="4429982"/>
            <a:ext cx="134229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</a:pPr>
            <a:r>
              <a:rPr lang="en-GB" b="1" kern="0" dirty="0"/>
              <a:t>Age</a:t>
            </a:r>
          </a:p>
        </p:txBody>
      </p:sp>
      <p:sp>
        <p:nvSpPr>
          <p:cNvPr id="42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11567814" y="3804579"/>
            <a:ext cx="576064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GB" kern="0" dirty="0"/>
              <a:t>…</a:t>
            </a:r>
          </a:p>
        </p:txBody>
      </p:sp>
      <p:sp>
        <p:nvSpPr>
          <p:cNvPr id="43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11567814" y="4368106"/>
            <a:ext cx="576064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GB" kern="0" dirty="0"/>
              <a:t>…</a:t>
            </a:r>
          </a:p>
        </p:txBody>
      </p:sp>
      <p:sp>
        <p:nvSpPr>
          <p:cNvPr id="44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406574" y="5661248"/>
            <a:ext cx="727280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sz="1400" b="1" kern="0" dirty="0"/>
              <a:t>*Abs </a:t>
            </a:r>
            <a:r>
              <a:rPr lang="en-GB" sz="1400" b="1" kern="0" dirty="0" err="1"/>
              <a:t>Pos</a:t>
            </a:r>
            <a:r>
              <a:rPr lang="en-GB" sz="1400" b="1" kern="0" dirty="0"/>
              <a:t> </a:t>
            </a:r>
            <a:r>
              <a:rPr lang="en-GB" sz="1400" kern="0" dirty="0"/>
              <a:t>= # of days </a:t>
            </a:r>
            <a:r>
              <a:rPr lang="en-GB" sz="1400" b="1" kern="0" dirty="0"/>
              <a:t>(</a:t>
            </a:r>
            <a:r>
              <a:rPr lang="en-GB" sz="1400" kern="0" dirty="0"/>
              <a:t> [Date of a current event] - [date of a first event] </a:t>
            </a:r>
            <a:r>
              <a:rPr lang="en-GB" sz="1400" b="1" kern="0" dirty="0"/>
              <a:t>)</a:t>
            </a:r>
            <a:r>
              <a:rPr lang="en-GB" sz="140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9407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D55C-6D7D-4EBE-AB54-828A38B0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Time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826DC-5B83-48A0-9957-583679C0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312374" cy="1555042"/>
          </a:xfrm>
        </p:spPr>
        <p:txBody>
          <a:bodyPr/>
          <a:lstStyle/>
          <a:p>
            <a:r>
              <a:rPr lang="en-US" dirty="0"/>
              <a:t>We transform tokens/concepts into embeddings, but </a:t>
            </a:r>
            <a:r>
              <a:rPr lang="en-US" b="1" dirty="0"/>
              <a:t>what happens with AGE and ABSPOS:</a:t>
            </a:r>
          </a:p>
          <a:p>
            <a:pPr lvl="1"/>
            <a:r>
              <a:rPr lang="en-US" dirty="0"/>
              <a:t>We can indeed train embeddings for each value of AGE and ABSPOS</a:t>
            </a:r>
          </a:p>
          <a:p>
            <a:pPr lvl="1"/>
            <a:r>
              <a:rPr lang="en-US" dirty="0"/>
              <a:t>To keep model simple, we </a:t>
            </a:r>
            <a:r>
              <a:rPr lang="en-US" b="1" dirty="0"/>
              <a:t>use sinusoid waves </a:t>
            </a:r>
            <a:r>
              <a:rPr lang="en-US" dirty="0"/>
              <a:t>(of different phases and frequencies)</a:t>
            </a:r>
          </a:p>
          <a:p>
            <a:pPr lvl="1"/>
            <a:r>
              <a:rPr lang="en-US" dirty="0"/>
              <a:t>Model learns to interpret them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31382-45E6-48A9-A799-2E4EA8D0E2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6030C-B63A-40D8-BEE5-9687EF538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52</a:t>
            </a:fld>
            <a:endParaRPr lang="en-GB" dirty="0"/>
          </a:p>
        </p:txBody>
      </p:sp>
      <p:pic>
        <p:nvPicPr>
          <p:cNvPr id="7" name="Picture 2" descr="Why add positional embedding instead of concatenate? · Issue #1591 ·  tensorflow/tensor2tensor · GitHub">
            <a:extLst>
              <a:ext uri="{FF2B5EF4-FFF2-40B4-BE49-F238E27FC236}">
                <a16:creationId xmlns:a16="http://schemas.microsoft.com/office/drawing/2014/main" id="{9ED6D6B2-390C-4123-885F-27E271E57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t="24398" r="55502" b="42242"/>
          <a:stretch/>
        </p:blipFill>
        <p:spPr bwMode="auto">
          <a:xfrm>
            <a:off x="5879182" y="3382854"/>
            <a:ext cx="1944216" cy="215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4FF963-9355-46CC-B5FB-0ADAAB9A1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t="4800" r="27656" b="13298"/>
          <a:stretch/>
        </p:blipFill>
        <p:spPr>
          <a:xfrm>
            <a:off x="478582" y="3789040"/>
            <a:ext cx="2579040" cy="11169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FBCFF7-7B3D-4597-9F37-2B7C58A582CC}"/>
              </a:ext>
            </a:extLst>
          </p:cNvPr>
          <p:cNvCxnSpPr/>
          <p:nvPr/>
        </p:nvCxnSpPr>
        <p:spPr bwMode="auto">
          <a:xfrm flipV="1">
            <a:off x="4785814" y="3291393"/>
            <a:ext cx="0" cy="23762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E729815F-64FE-41FC-8F8A-2C63D8996C4F}"/>
              </a:ext>
            </a:extLst>
          </p:cNvPr>
          <p:cNvSpPr/>
          <p:nvPr/>
        </p:nvSpPr>
        <p:spPr bwMode="auto">
          <a:xfrm>
            <a:off x="3358902" y="4248257"/>
            <a:ext cx="892811" cy="214233"/>
          </a:xfrm>
          <a:prstGeom prst="leftRight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DE26A-ADA0-4EA6-B83A-3559DAE547CE}"/>
              </a:ext>
            </a:extLst>
          </p:cNvPr>
          <p:cNvSpPr txBox="1"/>
          <p:nvPr/>
        </p:nvSpPr>
        <p:spPr>
          <a:xfrm rot="16200000">
            <a:off x="3954879" y="4263556"/>
            <a:ext cx="129843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211FA3-78BF-4D29-8B8C-3F9FCE34AE14}"/>
                  </a:ext>
                </a:extLst>
              </p:cNvPr>
              <p:cNvSpPr txBox="1"/>
              <p:nvPr/>
            </p:nvSpPr>
            <p:spPr>
              <a:xfrm>
                <a:off x="4748762" y="5334545"/>
                <a:ext cx="1167473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dirty="0" err="1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 err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a-DK" sz="1100" b="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100" i="1" dirty="0" err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100" i="0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a-DK" sz="11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211FA3-78BF-4D29-8B8C-3F9FCE34A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762" y="5334545"/>
                <a:ext cx="1167473" cy="169277"/>
              </a:xfrm>
              <a:prstGeom prst="rect">
                <a:avLst/>
              </a:prstGeom>
              <a:blipFill>
                <a:blip r:embed="rId4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1A6C28-E3AE-40CB-AD2A-5A0946C5C357}"/>
                  </a:ext>
                </a:extLst>
              </p:cNvPr>
              <p:cNvSpPr txBox="1"/>
              <p:nvPr/>
            </p:nvSpPr>
            <p:spPr>
              <a:xfrm>
                <a:off x="4759783" y="5011525"/>
                <a:ext cx="1167473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dirty="0" err="1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 err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a-DK" sz="1100" b="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i="1" dirty="0" err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100" i="0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a-DK" sz="11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1A6C28-E3AE-40CB-AD2A-5A0946C5C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783" y="5011525"/>
                <a:ext cx="1167473" cy="169277"/>
              </a:xfrm>
              <a:prstGeom prst="rect">
                <a:avLst/>
              </a:prstGeom>
              <a:blipFill>
                <a:blip r:embed="rId5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9E431-470A-4A3B-882D-2C597F987CB6}"/>
                  </a:ext>
                </a:extLst>
              </p:cNvPr>
              <p:cNvSpPr txBox="1"/>
              <p:nvPr/>
            </p:nvSpPr>
            <p:spPr>
              <a:xfrm>
                <a:off x="4759782" y="3459461"/>
                <a:ext cx="1167473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100" dirty="0" err="1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100" i="1" dirty="0" err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a-DK" sz="1100" b="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100" i="1" dirty="0" err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100" i="0" dirty="0" err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a-DK" sz="1100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1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9E431-470A-4A3B-882D-2C597F98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782" y="3459461"/>
                <a:ext cx="1167473" cy="169277"/>
              </a:xfrm>
              <a:prstGeom prst="rect">
                <a:avLst/>
              </a:prstGeom>
              <a:blipFill>
                <a:blip r:embed="rId6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5669EC0-FCD4-46ED-9F4A-D11534E26320}"/>
              </a:ext>
            </a:extLst>
          </p:cNvPr>
          <p:cNvSpPr txBox="1"/>
          <p:nvPr/>
        </p:nvSpPr>
        <p:spPr>
          <a:xfrm>
            <a:off x="5210306" y="4289224"/>
            <a:ext cx="2051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B168AB-C321-4981-87BC-B2EEBF034385}"/>
              </a:ext>
            </a:extLst>
          </p:cNvPr>
          <p:cNvCxnSpPr/>
          <p:nvPr/>
        </p:nvCxnSpPr>
        <p:spPr bwMode="auto">
          <a:xfrm>
            <a:off x="4785814" y="5811673"/>
            <a:ext cx="32536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8D17F3-76D5-4114-BA1B-C63082C2523A}"/>
              </a:ext>
            </a:extLst>
          </p:cNvPr>
          <p:cNvSpPr txBox="1"/>
          <p:nvPr/>
        </p:nvSpPr>
        <p:spPr>
          <a:xfrm>
            <a:off x="6095206" y="5849271"/>
            <a:ext cx="4905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47840C-9324-4C91-A455-1C1A1895C776}"/>
              </a:ext>
            </a:extLst>
          </p:cNvPr>
          <p:cNvSpPr/>
          <p:nvPr/>
        </p:nvSpPr>
        <p:spPr bwMode="auto">
          <a:xfrm>
            <a:off x="6306026" y="3382854"/>
            <a:ext cx="45719" cy="2159271"/>
          </a:xfrm>
          <a:prstGeom prst="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A24F31-6C66-45CC-AB1A-1EF93DD03AEC}"/>
              </a:ext>
            </a:extLst>
          </p:cNvPr>
          <p:cNvCxnSpPr/>
          <p:nvPr/>
        </p:nvCxnSpPr>
        <p:spPr bwMode="auto">
          <a:xfrm flipV="1">
            <a:off x="6311230" y="3241725"/>
            <a:ext cx="0" cy="1440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540DD4-9D16-4B1E-A76E-BCE138295636}"/>
              </a:ext>
            </a:extLst>
          </p:cNvPr>
          <p:cNvCxnSpPr/>
          <p:nvPr/>
        </p:nvCxnSpPr>
        <p:spPr bwMode="auto">
          <a:xfrm>
            <a:off x="6306026" y="3241725"/>
            <a:ext cx="30295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D2730A-E898-4562-A86A-233D47D427DD}"/>
              </a:ext>
            </a:extLst>
          </p:cNvPr>
          <p:cNvCxnSpPr/>
          <p:nvPr/>
        </p:nvCxnSpPr>
        <p:spPr bwMode="auto">
          <a:xfrm>
            <a:off x="9335566" y="3241725"/>
            <a:ext cx="0" cy="1872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4B93950-40D3-4B75-B79E-CED1C35EDDCB}"/>
              </a:ext>
            </a:extLst>
          </p:cNvPr>
          <p:cNvSpPr txBox="1"/>
          <p:nvPr/>
        </p:nvSpPr>
        <p:spPr>
          <a:xfrm>
            <a:off x="8192656" y="3488833"/>
            <a:ext cx="2285819" cy="7489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400" dirty="0">
                <a:latin typeface="+mn-lt"/>
              </a:rPr>
              <a:t>We take values of each sine </a:t>
            </a:r>
          </a:p>
          <a:p>
            <a:pPr algn="l">
              <a:spcBef>
                <a:spcPts val="432"/>
              </a:spcBef>
            </a:pPr>
            <a:r>
              <a:rPr lang="en-US" sz="1400" dirty="0">
                <a:latin typeface="+mn-lt"/>
              </a:rPr>
              <a:t>wave at a certain t:</a:t>
            </a:r>
          </a:p>
          <a:p>
            <a:pPr algn="l">
              <a:spcBef>
                <a:spcPts val="432"/>
              </a:spcBef>
            </a:pPr>
            <a:r>
              <a:rPr lang="en-US" sz="1400" i="1" dirty="0">
                <a:latin typeface="+mn-lt"/>
              </a:rPr>
              <a:t>e.g. embedding for AGE_21</a:t>
            </a:r>
          </a:p>
        </p:txBody>
      </p:sp>
    </p:spTree>
    <p:extLst>
      <p:ext uri="{BB962C8B-B14F-4D97-AF65-F5344CB8AC3E}">
        <p14:creationId xmlns:p14="http://schemas.microsoft.com/office/powerpoint/2010/main" val="508079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 bwMode="auto">
          <a:xfrm>
            <a:off x="478582" y="1844824"/>
            <a:ext cx="3456384" cy="338437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2811357" y="3937501"/>
            <a:ext cx="0" cy="2033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4140" y="5673756"/>
            <a:ext cx="2016224" cy="36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Embedding Layer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2044756" y="3657668"/>
            <a:ext cx="0" cy="19871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Oval 15"/>
          <p:cNvSpPr/>
          <p:nvPr/>
        </p:nvSpPr>
        <p:spPr bwMode="auto">
          <a:xfrm>
            <a:off x="1839665" y="5329952"/>
            <a:ext cx="432048" cy="216024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SN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2044756" y="4867283"/>
            <a:ext cx="81009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2422798" y="4651259"/>
            <a:ext cx="432048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2854846" y="4651259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2854846" y="4651259"/>
            <a:ext cx="36004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ounded Rectangle 24"/>
          <p:cNvSpPr/>
          <p:nvPr/>
        </p:nvSpPr>
        <p:spPr bwMode="auto">
          <a:xfrm>
            <a:off x="2242778" y="4471239"/>
            <a:ext cx="360040" cy="144016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FF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2646442" y="4471239"/>
            <a:ext cx="360040" cy="144016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FF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3050106" y="4471239"/>
            <a:ext cx="360040" cy="144016"/>
          </a:xfrm>
          <a:prstGeom prst="roundRect">
            <a:avLst/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FF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206774" y="4039191"/>
            <a:ext cx="799707" cy="3600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dirty="0">
                <a:solidFill>
                  <a:srgbClr val="FFFFFF"/>
                </a:solidFill>
                <a:latin typeface="+mn-lt"/>
              </a:rPr>
              <a:t>FAVOR+ Attention</a:t>
            </a:r>
            <a:endParaRPr kumimoji="0" lang="en-GB" sz="105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2628657" y="3823168"/>
            <a:ext cx="360040" cy="144016"/>
          </a:xfrm>
          <a:prstGeom prst="roundRect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FF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1714840" y="3411032"/>
            <a:ext cx="684076" cy="21602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Gate A</a:t>
            </a:r>
          </a:p>
        </p:txBody>
      </p:sp>
      <p:cxnSp>
        <p:nvCxnSpPr>
          <p:cNvPr id="47" name="Straight Arrow Connector 46"/>
          <p:cNvCxnSpPr>
            <a:stCxn id="43" idx="0"/>
          </p:cNvCxnSpPr>
          <p:nvPr/>
        </p:nvCxnSpPr>
        <p:spPr bwMode="auto">
          <a:xfrm flipV="1">
            <a:off x="2056878" y="2296693"/>
            <a:ext cx="14992" cy="11143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2052252" y="3059986"/>
            <a:ext cx="9542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Oval 48"/>
          <p:cNvSpPr/>
          <p:nvPr/>
        </p:nvSpPr>
        <p:spPr bwMode="auto">
          <a:xfrm>
            <a:off x="2147826" y="4757564"/>
            <a:ext cx="432048" cy="216024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SN</a:t>
            </a:r>
          </a:p>
        </p:txBody>
      </p:sp>
      <p:sp>
        <p:nvSpPr>
          <p:cNvPr id="38" name="Oval 37"/>
          <p:cNvSpPr/>
          <p:nvPr/>
        </p:nvSpPr>
        <p:spPr bwMode="auto">
          <a:xfrm>
            <a:off x="2278782" y="2951974"/>
            <a:ext cx="432048" cy="216024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SN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1702718" y="2060848"/>
            <a:ext cx="684076" cy="21602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Gate B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 flipV="1">
            <a:off x="3006482" y="2843962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ounded Rectangle 57"/>
          <p:cNvSpPr/>
          <p:nvPr/>
        </p:nvSpPr>
        <p:spPr bwMode="auto">
          <a:xfrm>
            <a:off x="2496691" y="2425826"/>
            <a:ext cx="1019581" cy="395846"/>
          </a:xfrm>
          <a:prstGeom prst="roundRect">
            <a:avLst/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Position-wise</a:t>
            </a:r>
            <a:r>
              <a:rPr kumimoji="0" lang="en-GB" sz="9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 FF</a:t>
            </a:r>
            <a:endParaRPr kumimoji="0" lang="en-GB" sz="9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1918742" y="3765680"/>
            <a:ext cx="1728192" cy="1313822"/>
          </a:xfrm>
          <a:prstGeom prst="rect">
            <a:avLst/>
          </a:prstGeom>
          <a:noFill/>
          <a:ln w="19050" cap="flat" cmpd="sng" algn="ctr">
            <a:solidFill>
              <a:schemeClr val="accent2">
                <a:lumMod val="75000"/>
              </a:schemeClr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65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1017553" y="4140104"/>
            <a:ext cx="807326" cy="64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</a:pPr>
            <a:r>
              <a:rPr lang="en-GB" sz="900" i="1" kern="0" dirty="0"/>
              <a:t>Unit is shared across all encoders </a:t>
            </a:r>
          </a:p>
          <a:p>
            <a:pPr marL="0" indent="0" algn="r">
              <a:buFontTx/>
              <a:buNone/>
            </a:pPr>
            <a:r>
              <a:rPr lang="en-GB" sz="900" i="1" kern="0" dirty="0"/>
              <a:t>(e.g. weights)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70" y="2238243"/>
            <a:ext cx="1656184" cy="1166857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 bwMode="auto">
          <a:xfrm>
            <a:off x="6206798" y="2632799"/>
            <a:ext cx="736892" cy="21602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Gate X</a:t>
            </a:r>
          </a:p>
        </p:txBody>
      </p:sp>
      <p:sp>
        <p:nvSpPr>
          <p:cNvPr id="68" name="Equal 67"/>
          <p:cNvSpPr/>
          <p:nvPr/>
        </p:nvSpPr>
        <p:spPr bwMode="auto">
          <a:xfrm>
            <a:off x="7128605" y="2664186"/>
            <a:ext cx="432048" cy="162839"/>
          </a:xfrm>
          <a:prstGeom prst="mathEqual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9339146" y="3061185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9843202" y="2959988"/>
            <a:ext cx="626365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r">
              <a:buFontTx/>
              <a:buNone/>
            </a:pPr>
            <a:r>
              <a:rPr lang="en-GB" sz="1200" kern="0" dirty="0"/>
              <a:t>Output</a:t>
            </a:r>
          </a:p>
        </p:txBody>
      </p:sp>
      <p:sp>
        <p:nvSpPr>
          <p:cNvPr id="72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6186505" y="3342334"/>
            <a:ext cx="5010492" cy="173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1200" b="1" kern="0" dirty="0"/>
              <a:t>Details:</a:t>
            </a:r>
          </a:p>
          <a:p>
            <a:r>
              <a:rPr lang="en-GB" sz="1200" kern="0" dirty="0"/>
              <a:t>Unit is shared across all encoders (</a:t>
            </a:r>
            <a:r>
              <a:rPr lang="en-GB" sz="1200" b="1" kern="0" dirty="0"/>
              <a:t>ALBERT</a:t>
            </a:r>
            <a:r>
              <a:rPr lang="en-GB" sz="1200" kern="0" dirty="0"/>
              <a:t> Implementation) </a:t>
            </a:r>
            <a:r>
              <a:rPr lang="en-GB" sz="1200" b="1" kern="0" baseline="30000" dirty="0"/>
              <a:t>1</a:t>
            </a:r>
          </a:p>
          <a:p>
            <a:r>
              <a:rPr lang="en-GB" sz="1200" b="1" kern="0" dirty="0"/>
              <a:t>Performer</a:t>
            </a:r>
            <a:r>
              <a:rPr lang="en-GB" sz="1200" kern="0" dirty="0"/>
              <a:t> Attention Unit </a:t>
            </a:r>
            <a:r>
              <a:rPr lang="en-GB" sz="1200" b="1" kern="0" baseline="30000" dirty="0"/>
              <a:t>2</a:t>
            </a:r>
            <a:endParaRPr lang="en-GB" sz="1200" kern="0" dirty="0"/>
          </a:p>
          <a:p>
            <a:r>
              <a:rPr lang="en-GB" sz="1200" b="1" kern="0" dirty="0"/>
              <a:t>Pre-norm</a:t>
            </a:r>
            <a:r>
              <a:rPr lang="en-GB" sz="1200" kern="0" dirty="0"/>
              <a:t> Layers (instead of the Post-Norm)</a:t>
            </a:r>
            <a:r>
              <a:rPr lang="en-GB" sz="1200" b="1" kern="0" baseline="30000" dirty="0"/>
              <a:t> 3</a:t>
            </a:r>
            <a:endParaRPr lang="en-GB" sz="1200" kern="0" dirty="0"/>
          </a:p>
          <a:p>
            <a:r>
              <a:rPr lang="en-GB" sz="1200" kern="0" dirty="0"/>
              <a:t>ALBERT style embeddings </a:t>
            </a:r>
            <a:r>
              <a:rPr lang="en-GB" sz="1200" b="1" kern="0" baseline="30000" dirty="0"/>
              <a:t>1</a:t>
            </a:r>
            <a:endParaRPr lang="en-GB" sz="1200" kern="0" dirty="0"/>
          </a:p>
          <a:p>
            <a:r>
              <a:rPr lang="en-GB" sz="1200" kern="0" dirty="0"/>
              <a:t>We use </a:t>
            </a:r>
            <a:r>
              <a:rPr lang="en-GB" sz="1200" b="1" kern="0" dirty="0"/>
              <a:t>weight tying </a:t>
            </a:r>
            <a:r>
              <a:rPr lang="en-GB" sz="1200" b="1" kern="0" baseline="30000" dirty="0"/>
              <a:t>5</a:t>
            </a:r>
            <a:endParaRPr lang="en-GB" sz="1200" b="1" kern="0" dirty="0"/>
          </a:p>
          <a:p>
            <a:r>
              <a:rPr lang="en-GB" sz="1200" b="1" kern="0" dirty="0"/>
              <a:t>Highway </a:t>
            </a:r>
            <a:r>
              <a:rPr lang="en-GB" sz="1200" kern="0" dirty="0"/>
              <a:t>flow (substitute “add” with a gate)</a:t>
            </a:r>
            <a:r>
              <a:rPr lang="en-GB" sz="1200" b="1" kern="0" baseline="30000" dirty="0"/>
              <a:t> 6</a:t>
            </a:r>
            <a:endParaRPr lang="en-GB" sz="1200" kern="0" dirty="0"/>
          </a:p>
        </p:txBody>
      </p:sp>
      <p:cxnSp>
        <p:nvCxnSpPr>
          <p:cNvPr id="78" name="Straight Connector 77"/>
          <p:cNvCxnSpPr>
            <a:stCxn id="36" idx="0"/>
          </p:cNvCxnSpPr>
          <p:nvPr/>
        </p:nvCxnSpPr>
        <p:spPr bwMode="auto">
          <a:xfrm flipV="1">
            <a:off x="2808677" y="3537012"/>
            <a:ext cx="0" cy="2861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2422797" y="3537012"/>
            <a:ext cx="3858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>
            <a:stCxn id="58" idx="0"/>
          </p:cNvCxnSpPr>
          <p:nvPr/>
        </p:nvCxnSpPr>
        <p:spPr bwMode="auto">
          <a:xfrm flipV="1">
            <a:off x="3006482" y="2145954"/>
            <a:ext cx="0" cy="2798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2496691" y="2138268"/>
            <a:ext cx="509790" cy="76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Arrow Connector 89"/>
          <p:cNvCxnSpPr/>
          <p:nvPr/>
        </p:nvCxnSpPr>
        <p:spPr bwMode="auto">
          <a:xfrm flipV="1">
            <a:off x="2059748" y="1704081"/>
            <a:ext cx="0" cy="356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565750" y="1913061"/>
            <a:ext cx="1076310" cy="4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sz="1050" kern="0" dirty="0"/>
              <a:t>ENCODER</a:t>
            </a:r>
          </a:p>
        </p:txBody>
      </p:sp>
      <p:sp>
        <p:nvSpPr>
          <p:cNvPr id="92" name="Oval 91"/>
          <p:cNvSpPr/>
          <p:nvPr/>
        </p:nvSpPr>
        <p:spPr bwMode="auto">
          <a:xfrm>
            <a:off x="6505112" y="1420106"/>
            <a:ext cx="432048" cy="216024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SN</a:t>
            </a:r>
          </a:p>
        </p:txBody>
      </p:sp>
      <p:sp>
        <p:nvSpPr>
          <p:cNvPr id="93" name="Equal 92"/>
          <p:cNvSpPr/>
          <p:nvPr/>
        </p:nvSpPr>
        <p:spPr bwMode="auto">
          <a:xfrm>
            <a:off x="7112039" y="1446698"/>
            <a:ext cx="432048" cy="162839"/>
          </a:xfrm>
          <a:prstGeom prst="mathEqual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4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7758649" y="1401808"/>
            <a:ext cx="195939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sz="1400" kern="0" dirty="0"/>
              <a:t>Scale Norm</a:t>
            </a:r>
            <a:r>
              <a:rPr lang="en-GB" sz="1200" b="1" kern="0" baseline="30000" dirty="0"/>
              <a:t> 5</a:t>
            </a:r>
            <a:endParaRPr lang="en-GB" sz="1400" kern="0" dirty="0"/>
          </a:p>
        </p:txBody>
      </p:sp>
      <p:sp>
        <p:nvSpPr>
          <p:cNvPr id="95" name="Rounded Rectangle 94"/>
          <p:cNvSpPr/>
          <p:nvPr/>
        </p:nvSpPr>
        <p:spPr bwMode="auto">
          <a:xfrm>
            <a:off x="6541116" y="1970140"/>
            <a:ext cx="360040" cy="144016"/>
          </a:xfrm>
          <a:prstGeom prst="roundRect">
            <a:avLst/>
          </a:prstGeom>
          <a:solidFill>
            <a:schemeClr val="accent4"/>
          </a:solidFill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FF</a:t>
            </a:r>
          </a:p>
        </p:txBody>
      </p:sp>
      <p:sp>
        <p:nvSpPr>
          <p:cNvPr id="96" name="Equal 95"/>
          <p:cNvSpPr/>
          <p:nvPr/>
        </p:nvSpPr>
        <p:spPr bwMode="auto">
          <a:xfrm>
            <a:off x="7112039" y="1960728"/>
            <a:ext cx="432048" cy="162839"/>
          </a:xfrm>
          <a:prstGeom prst="mathEqual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7" name="Content Placeholder 20">
            <a:extLst>
              <a:ext uri="{FF2B5EF4-FFF2-40B4-BE49-F238E27FC236}">
                <a16:creationId xmlns:a16="http://schemas.microsoft.com/office/drawing/2014/main" id="{B99CA311-7A5E-48A9-A4E2-DE5BF82F6A49}"/>
              </a:ext>
            </a:extLst>
          </p:cNvPr>
          <p:cNvSpPr txBox="1">
            <a:spLocks/>
          </p:cNvSpPr>
          <p:nvPr/>
        </p:nvSpPr>
        <p:spPr bwMode="auto">
          <a:xfrm>
            <a:off x="7754970" y="1953060"/>
            <a:ext cx="2304256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sz="1400" kern="0" dirty="0"/>
              <a:t>Feedforward layer</a:t>
            </a: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2907522" y="4039191"/>
            <a:ext cx="582541" cy="3600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050" dirty="0">
                <a:solidFill>
                  <a:srgbClr val="FFFFFF"/>
                </a:solidFill>
                <a:latin typeface="+mn-lt"/>
              </a:rPr>
              <a:t>Local Head</a:t>
            </a:r>
            <a:endParaRPr kumimoji="0" lang="en-GB" sz="105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50" name="Content Placeholder 20">
            <a:extLst>
              <a:ext uri="{FF2B5EF4-FFF2-40B4-BE49-F238E27FC236}">
                <a16:creationId xmlns:a16="http://schemas.microsoft.com/office/drawing/2014/main" id="{2FA7006F-0A09-4ADF-A04F-549AC195233A}"/>
              </a:ext>
            </a:extLst>
          </p:cNvPr>
          <p:cNvSpPr txBox="1">
            <a:spLocks/>
          </p:cNvSpPr>
          <p:nvPr/>
        </p:nvSpPr>
        <p:spPr bwMode="auto">
          <a:xfrm>
            <a:off x="5239451" y="4985040"/>
            <a:ext cx="6221467" cy="149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700" b="1" kern="0" dirty="0"/>
              <a:t>References: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Lan, Z., Chen, M., Goodman, S.,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Gimpel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K., Sharma, P. and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Soricut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2019. Albert: A lite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bert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self-supervised learning of language representations. </a:t>
            </a:r>
            <a:r>
              <a:rPr lang="en-US" sz="7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arXiv:1909.11942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Choromanski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Likhosherstov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Dohan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Song, X., Gane, A.,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Sarlos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Hawkins, P., Davis, J.,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Mohiuddin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Kaiser, L. and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Belanger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2020.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Rethinking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attention with performers. </a:t>
            </a:r>
            <a:r>
              <a:rPr lang="da-DK" sz="7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da-DK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7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da-DK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arXiv:2009.14794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Xiong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Yang, Y., He, D., Zheng, K., Zheng, S., Xing, C., Zhang, H., Lan, Y., Wang, L. and Liu, T., 2020, November. On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normalization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 the transformer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architecture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In </a:t>
            </a:r>
            <a:r>
              <a:rPr lang="da-DK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10524-10533). PMLR.</a:t>
            </a:r>
          </a:p>
          <a:p>
            <a:pPr marL="228600" indent="-228600">
              <a:buFont typeface="+mj-lt"/>
              <a:buAutoNum type="arabicPeriod"/>
            </a:pP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Parisotto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Song, F.,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Rae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Pascanu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Gulcehre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Jayakumar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Jaderberg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Kaufman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R.L., Clark, A.,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Noury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and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Botvinick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2020, November.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Stabilizing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transformers for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learning. In </a:t>
            </a:r>
            <a:r>
              <a:rPr lang="da-DK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7487-7498). PMLR.</a:t>
            </a:r>
          </a:p>
          <a:p>
            <a:pPr marL="228600" indent="-228600">
              <a:buFont typeface="+mj-lt"/>
              <a:buAutoNum type="arabicPeriod"/>
            </a:pP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Pappas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Werlen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L.M. and Henderson, J., 2018. Beyond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weight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tying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Learning joint input-output embeddings for neural </a:t>
            </a:r>
            <a:r>
              <a:rPr lang="da-DK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translation. </a:t>
            </a:r>
            <a:r>
              <a:rPr lang="da-DK" sz="7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da-DK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7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da-DK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arXiv:1808.10681</a:t>
            </a:r>
            <a:r>
              <a:rPr lang="da-DK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Nguyen, T.Q. and Salazar, J., 2019. Transformers without tears: Improving the normalization of self-attention. </a:t>
            </a:r>
            <a:r>
              <a:rPr lang="en-US" sz="7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arXiv:1910.05895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GB" sz="700" b="1" kern="0" dirty="0"/>
          </a:p>
          <a:p>
            <a:pPr marL="0" indent="0">
              <a:buNone/>
            </a:pPr>
            <a:endParaRPr lang="en-GB" sz="700" kern="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D746BD-A4FA-4A93-B33A-D6D3A5B3C426}"/>
              </a:ext>
            </a:extLst>
          </p:cNvPr>
          <p:cNvSpPr txBox="1"/>
          <p:nvPr/>
        </p:nvSpPr>
        <p:spPr>
          <a:xfrm>
            <a:off x="6928340" y="2491480"/>
            <a:ext cx="3600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kern="0" baseline="30000" dirty="0"/>
              <a:t>6</a:t>
            </a:r>
            <a:endParaRPr lang="en-GB" sz="1100" kern="0" dirty="0"/>
          </a:p>
        </p:txBody>
      </p:sp>
    </p:spTree>
    <p:extLst>
      <p:ext uri="{BB962C8B-B14F-4D97-AF65-F5344CB8AC3E}">
        <p14:creationId xmlns:p14="http://schemas.microsoft.com/office/powerpoint/2010/main" val="1403959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985B-6638-4582-96E5-9598723A0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Performer: Self-Attention for Long Sequences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0DBF4-65C4-485B-A0FD-4B2F4AA6B4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83BC1-31D9-4EA9-A448-60B86A89B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54</a:t>
            </a:fld>
            <a:endParaRPr lang="en-GB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4927812-C87E-4BD3-9E9D-5FD31EB0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02" y="1916832"/>
            <a:ext cx="9681207" cy="3499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B03A92-59C5-4AC3-B89D-F709E2C1BE73}"/>
              </a:ext>
            </a:extLst>
          </p:cNvPr>
          <p:cNvSpPr txBox="1"/>
          <p:nvPr/>
        </p:nvSpPr>
        <p:spPr>
          <a:xfrm>
            <a:off x="5951190" y="6093319"/>
            <a:ext cx="6097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Choromanski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Likhosherstov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Dohan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Song, X., Gane, A.,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Sarlos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Hawkins, P., Davis, J.,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Mohiuddin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Kaiser, L. and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Belanger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2020.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Rethinking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attention with performers. </a:t>
            </a:r>
            <a:r>
              <a:rPr lang="da-DK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arXiv:2009.14794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0997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FB4B-17E8-479E-A503-F15BCEA3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Pre-Training: Where does it look?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8A3DD-C89C-4D4D-8E24-3068FE4F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312374" cy="426528"/>
          </a:xfrm>
        </p:spPr>
        <p:txBody>
          <a:bodyPr/>
          <a:lstStyle/>
          <a:p>
            <a:r>
              <a:rPr lang="en-US" dirty="0"/>
              <a:t>Let’s assume model needs to guess what is the masked token here: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20197-EA41-478A-B6A6-43D4EAEBFD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76CD0-5F38-42A9-B816-BB84125B6E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0BD91-BDCC-4818-9CDB-1500E23249B2}"/>
              </a:ext>
            </a:extLst>
          </p:cNvPr>
          <p:cNvSpPr txBox="1"/>
          <p:nvPr/>
        </p:nvSpPr>
        <p:spPr>
          <a:xfrm>
            <a:off x="478306" y="2204864"/>
            <a:ext cx="11244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[POS_235 TIME_9 INCOME_9  …], [ </a:t>
            </a:r>
            <a:r>
              <a:rPr lang="en-US" sz="1600" b="1" dirty="0"/>
              <a:t>[MASK]  </a:t>
            </a:r>
            <a:r>
              <a:rPr lang="en-US" sz="1600" dirty="0"/>
              <a:t>TIME_4, INCOME_2 …], [POS_235 TIME_9 INCOME_9  …], .. 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7B36FB-349D-43EB-A4E2-A46E7EC99F68}"/>
              </a:ext>
            </a:extLst>
          </p:cNvPr>
          <p:cNvCxnSpPr/>
          <p:nvPr/>
        </p:nvCxnSpPr>
        <p:spPr bwMode="auto">
          <a:xfrm>
            <a:off x="4799062" y="2543418"/>
            <a:ext cx="0" cy="45353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0D3D7D-9A93-4232-85E9-8EC44A09D66A}"/>
              </a:ext>
            </a:extLst>
          </p:cNvPr>
          <p:cNvSpPr txBox="1"/>
          <p:nvPr/>
        </p:nvSpPr>
        <p:spPr>
          <a:xfrm>
            <a:off x="2350790" y="3089285"/>
            <a:ext cx="665034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We were afraid that model simply copies information from past and future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B0B577-7C5E-4D45-A8D0-D67C77075CB3}"/>
              </a:ext>
            </a:extLst>
          </p:cNvPr>
          <p:cNvCxnSpPr/>
          <p:nvPr/>
        </p:nvCxnSpPr>
        <p:spPr bwMode="auto">
          <a:xfrm flipH="1" flipV="1">
            <a:off x="1270670" y="2615426"/>
            <a:ext cx="936104" cy="59755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D5D2BE-BC69-4E0F-BB3E-4B4488240FC3}"/>
              </a:ext>
            </a:extLst>
          </p:cNvPr>
          <p:cNvCxnSpPr>
            <a:cxnSpLocks/>
          </p:cNvCxnSpPr>
          <p:nvPr/>
        </p:nvCxnSpPr>
        <p:spPr bwMode="auto">
          <a:xfrm flipV="1">
            <a:off x="8399462" y="2583152"/>
            <a:ext cx="216024" cy="41380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8C1067-5557-448E-BEA2-9D0EDD10FB4A}"/>
              </a:ext>
            </a:extLst>
          </p:cNvPr>
          <p:cNvCxnSpPr/>
          <p:nvPr/>
        </p:nvCxnSpPr>
        <p:spPr bwMode="auto">
          <a:xfrm>
            <a:off x="4799062" y="3429000"/>
            <a:ext cx="0" cy="45353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AF4DBA-EA38-4552-B229-0EA575497B67}"/>
              </a:ext>
            </a:extLst>
          </p:cNvPr>
          <p:cNvSpPr txBox="1"/>
          <p:nvPr/>
        </p:nvSpPr>
        <p:spPr>
          <a:xfrm>
            <a:off x="2782838" y="4152564"/>
            <a:ext cx="496854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…but our model does “understand” that since 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TIME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 and 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INCOME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 are different, hence, the position is also different (thus, predicting a token that might have not appeared in the sequence)</a:t>
            </a:r>
          </a:p>
        </p:txBody>
      </p:sp>
    </p:spTree>
    <p:extLst>
      <p:ext uri="{BB962C8B-B14F-4D97-AF65-F5344CB8AC3E}">
        <p14:creationId xmlns:p14="http://schemas.microsoft.com/office/powerpoint/2010/main" val="1987313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762E-ABC1-47B0-B05E-79DDDC23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Continuous Bag-of-Words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29B20-C2E2-42B6-93F3-CA0CF02E0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3094" y="1706328"/>
            <a:ext cx="4384006" cy="4185331"/>
          </a:xfrm>
        </p:spPr>
        <p:txBody>
          <a:bodyPr/>
          <a:lstStyle/>
          <a:p>
            <a:r>
              <a:rPr lang="en-US" dirty="0"/>
              <a:t>Simpler model like CBOW can also successfully fill in the missing words into our sentences </a:t>
            </a:r>
          </a:p>
          <a:p>
            <a:pPr lvl="1"/>
            <a:r>
              <a:rPr lang="en-US" dirty="0"/>
              <a:t>We provide one sentence at a time and ask model to predict what is the most probable token</a:t>
            </a:r>
          </a:p>
          <a:p>
            <a:pPr lvl="1"/>
            <a:r>
              <a:rPr lang="en-US" dirty="0"/>
              <a:t>Does not consider the whole sequence, just isolated sentences</a:t>
            </a:r>
          </a:p>
          <a:p>
            <a:r>
              <a:rPr lang="en-US" b="1" dirty="0"/>
              <a:t>Embedding spaces of CBOW model and BERT look similar</a:t>
            </a:r>
          </a:p>
          <a:p>
            <a:r>
              <a:rPr lang="en-US" dirty="0">
                <a:highlight>
                  <a:srgbClr val="FFFF00"/>
                </a:highlight>
              </a:rPr>
              <a:t>Need to make valid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06D3F-0CA3-405D-BA96-1A4F49AA6B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352EED-29DA-4EBA-8F13-5B5A3C9E8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B7F40-1F9E-4D6B-8070-D39A626FD5A2}"/>
              </a:ext>
            </a:extLst>
          </p:cNvPr>
          <p:cNvSpPr txBox="1"/>
          <p:nvPr/>
        </p:nvSpPr>
        <p:spPr>
          <a:xfrm>
            <a:off x="6095206" y="6000986"/>
            <a:ext cx="6101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Mikolov, T., Le, Q.V. and </a:t>
            </a:r>
            <a:r>
              <a:rPr lang="da-DK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da-DK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2018. </a:t>
            </a:r>
            <a:r>
              <a:rPr lang="da-DK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Exploiting</a:t>
            </a:r>
            <a:r>
              <a:rPr lang="da-DK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similarities</a:t>
            </a:r>
            <a:r>
              <a:rPr lang="da-DK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among</a:t>
            </a:r>
            <a:r>
              <a:rPr lang="da-DK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languages</a:t>
            </a:r>
            <a:r>
              <a:rPr lang="da-DK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da-DK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lang="da-DK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translation (2013). </a:t>
            </a:r>
            <a:r>
              <a:rPr lang="da-DK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da-DK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105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da-DK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arXiv:1309.4168</a:t>
            </a:r>
            <a:r>
              <a:rPr lang="da-DK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05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BBF9D20-7A01-4046-A4C1-1CC7815AB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8"/>
          <a:stretch/>
        </p:blipFill>
        <p:spPr bwMode="auto">
          <a:xfrm>
            <a:off x="1091759" y="1455527"/>
            <a:ext cx="438400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57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C53F-FEB9-448C-AF8D-1D3ECB83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Pre-Training: </a:t>
            </a:r>
            <a:r>
              <a:rPr lang="en-US" dirty="0">
                <a:solidFill>
                  <a:schemeClr val="accent2"/>
                </a:solidFill>
              </a:rPr>
              <a:t>Ablation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3849A-4E72-4E3E-8948-DBFA91B57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312374" cy="4545578"/>
          </a:xfrm>
        </p:spPr>
        <p:txBody>
          <a:bodyPr/>
          <a:lstStyle/>
          <a:p>
            <a:r>
              <a:rPr lang="en-US" sz="1600" b="1" dirty="0"/>
              <a:t>[SEP] token:</a:t>
            </a:r>
            <a:endParaRPr lang="en-US" sz="1600" dirty="0"/>
          </a:p>
          <a:p>
            <a:pPr lvl="1"/>
            <a:r>
              <a:rPr lang="en-US" sz="1600" dirty="0"/>
              <a:t>In NLP, introduced to separate sentences in BERT (due to the task specifications)</a:t>
            </a:r>
          </a:p>
          <a:p>
            <a:pPr lvl="1"/>
            <a:r>
              <a:rPr lang="en-US" sz="1600" dirty="0"/>
              <a:t>We assumed that it did not provide any benefits</a:t>
            </a:r>
          </a:p>
          <a:p>
            <a:pPr lvl="1"/>
            <a:r>
              <a:rPr lang="en-US" sz="1600" dirty="0"/>
              <a:t>However, the model without [SEP] has lower performance (i.e. 10% difference on F1-score)</a:t>
            </a:r>
          </a:p>
          <a:p>
            <a:r>
              <a:rPr lang="en-US" sz="1600" b="1" dirty="0"/>
              <a:t>Local vs Global </a:t>
            </a:r>
            <a:r>
              <a:rPr lang="en-US" sz="1600" dirty="0"/>
              <a:t>(Performer-type attention) </a:t>
            </a:r>
            <a:r>
              <a:rPr lang="en-US" sz="1600" b="1" dirty="0"/>
              <a:t>Attention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/>
              <a:t>Local attention only considers tokens around (window of 100 tokens max)</a:t>
            </a:r>
          </a:p>
          <a:p>
            <a:pPr lvl="1"/>
            <a:r>
              <a:rPr lang="en-US" sz="1600" dirty="0"/>
              <a:t>Removal of Global attention does not provide benefits in pre-training</a:t>
            </a:r>
          </a:p>
          <a:p>
            <a:pPr lvl="2"/>
            <a:r>
              <a:rPr lang="en-US" sz="1600" dirty="0"/>
              <a:t>Model performs better without it</a:t>
            </a:r>
          </a:p>
          <a:p>
            <a:pPr lvl="1"/>
            <a:r>
              <a:rPr lang="en-US" sz="1600" dirty="0"/>
              <a:t>Might not be conclusive as we trained small models for limited amount of time</a:t>
            </a:r>
          </a:p>
          <a:p>
            <a:pPr lvl="1"/>
            <a:r>
              <a:rPr lang="en-US" sz="1600" dirty="0"/>
              <a:t>Model might still utilize it during fine-tunning</a:t>
            </a:r>
          </a:p>
          <a:p>
            <a:pPr lvl="1"/>
            <a:r>
              <a:rPr lang="en-US" sz="1600" b="1" i="1" dirty="0"/>
              <a:t>Removing the local attention degrades the performance</a:t>
            </a:r>
          </a:p>
          <a:p>
            <a:r>
              <a:rPr lang="en-US" sz="1600" b="1" dirty="0"/>
              <a:t>Gates:</a:t>
            </a:r>
          </a:p>
          <a:p>
            <a:pPr lvl="1"/>
            <a:r>
              <a:rPr lang="en-US" sz="1600" b="1" dirty="0">
                <a:solidFill>
                  <a:schemeClr val="accent1"/>
                </a:solidFill>
              </a:rPr>
              <a:t>Without gates </a:t>
            </a:r>
            <a:r>
              <a:rPr lang="en-US" sz="1600" dirty="0"/>
              <a:t>the model converges to loss of approx. </a:t>
            </a:r>
            <a:r>
              <a:rPr lang="en-US" sz="1600" b="1" i="1" dirty="0">
                <a:solidFill>
                  <a:schemeClr val="accent1"/>
                </a:solidFill>
              </a:rPr>
              <a:t>3.1</a:t>
            </a:r>
          </a:p>
          <a:p>
            <a:pPr lvl="1"/>
            <a:r>
              <a:rPr lang="en-US" sz="1600" b="1" dirty="0">
                <a:solidFill>
                  <a:schemeClr val="accent3"/>
                </a:solidFill>
              </a:rPr>
              <a:t>With gates </a:t>
            </a:r>
            <a:r>
              <a:rPr lang="en-US" sz="1600" dirty="0"/>
              <a:t>the model converges to loss of </a:t>
            </a:r>
            <a:r>
              <a:rPr lang="en-US" sz="1600" b="1" i="1" dirty="0">
                <a:solidFill>
                  <a:schemeClr val="accent3"/>
                </a:solidFill>
              </a:rPr>
              <a:t>0.4</a:t>
            </a:r>
          </a:p>
          <a:p>
            <a:pPr lvl="1"/>
            <a:r>
              <a:rPr lang="en-US" sz="1600" dirty="0"/>
              <a:t>Loss: Cross Entropy (</a:t>
            </a:r>
            <a:r>
              <a:rPr lang="en-US" sz="1600" i="1" dirty="0"/>
              <a:t>0 is perfect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04AF5-F937-4E89-9411-1E55F7F823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0FE77-0599-4438-A937-B39545DE2E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3815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6EE86-B952-475F-BFD7-3C3B3BF7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Pre-Training: </a:t>
            </a:r>
            <a:r>
              <a:rPr lang="en-US" dirty="0">
                <a:solidFill>
                  <a:schemeClr val="accent3"/>
                </a:solidFill>
              </a:rPr>
              <a:t>Hyperparameter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6257F-C54D-43C3-B719-46A91A0D6F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1FC6A-B5E3-40F7-B3E6-6FA90291D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58</a:t>
            </a:fld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16798C-CDC6-44A0-9150-A487D193B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696000"/>
              </p:ext>
            </p:extLst>
          </p:nvPr>
        </p:nvGraphicFramePr>
        <p:xfrm>
          <a:off x="1270670" y="1844824"/>
          <a:ext cx="9649072" cy="34290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991668">
                  <a:extLst>
                    <a:ext uri="{9D8B030D-6E8A-4147-A177-3AD203B41FA5}">
                      <a16:colId xmlns:a16="http://schemas.microsoft.com/office/drawing/2014/main" val="3980654822"/>
                    </a:ext>
                  </a:extLst>
                </a:gridCol>
                <a:gridCol w="991668">
                  <a:extLst>
                    <a:ext uri="{9D8B030D-6E8A-4147-A177-3AD203B41FA5}">
                      <a16:colId xmlns:a16="http://schemas.microsoft.com/office/drawing/2014/main" val="3163193528"/>
                    </a:ext>
                  </a:extLst>
                </a:gridCol>
                <a:gridCol w="991668">
                  <a:extLst>
                    <a:ext uri="{9D8B030D-6E8A-4147-A177-3AD203B41FA5}">
                      <a16:colId xmlns:a16="http://schemas.microsoft.com/office/drawing/2014/main" val="2482096099"/>
                    </a:ext>
                  </a:extLst>
                </a:gridCol>
                <a:gridCol w="991668">
                  <a:extLst>
                    <a:ext uri="{9D8B030D-6E8A-4147-A177-3AD203B41FA5}">
                      <a16:colId xmlns:a16="http://schemas.microsoft.com/office/drawing/2014/main" val="2202970026"/>
                    </a:ext>
                  </a:extLst>
                </a:gridCol>
                <a:gridCol w="991668">
                  <a:extLst>
                    <a:ext uri="{9D8B030D-6E8A-4147-A177-3AD203B41FA5}">
                      <a16:colId xmlns:a16="http://schemas.microsoft.com/office/drawing/2014/main" val="3745484526"/>
                    </a:ext>
                  </a:extLst>
                </a:gridCol>
                <a:gridCol w="991668">
                  <a:extLst>
                    <a:ext uri="{9D8B030D-6E8A-4147-A177-3AD203B41FA5}">
                      <a16:colId xmlns:a16="http://schemas.microsoft.com/office/drawing/2014/main" val="2351515476"/>
                    </a:ext>
                  </a:extLst>
                </a:gridCol>
                <a:gridCol w="991668">
                  <a:extLst>
                    <a:ext uri="{9D8B030D-6E8A-4147-A177-3AD203B41FA5}">
                      <a16:colId xmlns:a16="http://schemas.microsoft.com/office/drawing/2014/main" val="1884483711"/>
                    </a:ext>
                  </a:extLst>
                </a:gridCol>
                <a:gridCol w="991668">
                  <a:extLst>
                    <a:ext uri="{9D8B030D-6E8A-4147-A177-3AD203B41FA5}">
                      <a16:colId xmlns:a16="http://schemas.microsoft.com/office/drawing/2014/main" val="4023722070"/>
                    </a:ext>
                  </a:extLst>
                </a:gridCol>
                <a:gridCol w="991668">
                  <a:extLst>
                    <a:ext uri="{9D8B030D-6E8A-4147-A177-3AD203B41FA5}">
                      <a16:colId xmlns:a16="http://schemas.microsoft.com/office/drawing/2014/main" val="478452496"/>
                    </a:ext>
                  </a:extLst>
                </a:gridCol>
                <a:gridCol w="724060">
                  <a:extLst>
                    <a:ext uri="{9D8B030D-6E8A-4147-A177-3AD203B41FA5}">
                      <a16:colId xmlns:a16="http://schemas.microsoft.com/office/drawing/2014/main" val="18991309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>
                          <a:effectLst/>
                        </a:rPr>
                        <a:t>Embedding Size</a:t>
                      </a:r>
                      <a:endParaRPr lang="en-US" sz="11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>
                          <a:effectLst/>
                        </a:rPr>
                        <a:t>Hidden Size</a:t>
                      </a:r>
                      <a:endParaRPr lang="en-US" sz="11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>
                          <a:effectLst/>
                        </a:rPr>
                        <a:t>FF Size</a:t>
                      </a:r>
                      <a:endParaRPr lang="en-US" sz="11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>
                          <a:effectLst/>
                        </a:rPr>
                        <a:t>Heads</a:t>
                      </a:r>
                      <a:endParaRPr lang="en-US" sz="11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>
                          <a:effectLst/>
                        </a:rPr>
                        <a:t>Encoders</a:t>
                      </a:r>
                      <a:endParaRPr lang="en-US" sz="11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>
                          <a:effectLst/>
                        </a:rPr>
                        <a:t>Local Heads</a:t>
                      </a:r>
                      <a:endParaRPr lang="en-US" sz="11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 dirty="0">
                          <a:effectLst/>
                        </a:rPr>
                        <a:t>Local Heads (Frac)</a:t>
                      </a:r>
                      <a:endParaRPr lang="en-US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>
                          <a:effectLst/>
                        </a:rPr>
                        <a:t>Window Size</a:t>
                      </a:r>
                      <a:endParaRPr lang="en-US" sz="11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>
                          <a:effectLst/>
                        </a:rPr>
                        <a:t>Features</a:t>
                      </a:r>
                      <a:endParaRPr lang="en-US" sz="110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noProof="0" dirty="0">
                          <a:effectLst/>
                        </a:rPr>
                        <a:t>F1 (epoch 5)</a:t>
                      </a:r>
                      <a:endParaRPr lang="en-US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0253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  <a:endParaRPr lang="da-D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512</a:t>
                      </a:r>
                      <a:endParaRPr lang="da-D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1536</a:t>
                      </a:r>
                      <a:endParaRPr lang="da-D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da-D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da-D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a-DK" sz="11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0,24</a:t>
                      </a:r>
                      <a:endParaRPr lang="da-D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64</a:t>
                      </a:r>
                      <a:endParaRPr lang="da-D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256</a:t>
                      </a:r>
                      <a:endParaRPr lang="da-D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0,22</a:t>
                      </a:r>
                      <a:endParaRPr lang="da-DK" sz="1100" b="1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740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1536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8</a:t>
                      </a:r>
                      <a:endParaRPr lang="da-DK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4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</a:t>
                      </a:r>
                      <a:endParaRPr lang="da-DK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</a:t>
                      </a:r>
                      <a:endParaRPr lang="da-DK" sz="11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0,132</a:t>
                      </a:r>
                      <a:endParaRPr lang="da-DK" sz="1100" b="1" i="1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30455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1536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0,5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effectLst/>
                        </a:rPr>
                        <a:t>0,276</a:t>
                      </a:r>
                      <a:endParaRPr lang="da-DK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68769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1536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0,86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>
                          <a:effectLst/>
                        </a:rPr>
                        <a:t>0,22</a:t>
                      </a:r>
                      <a:endParaRPr lang="da-DK" sz="11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0712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1536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0,57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>
                          <a:effectLst/>
                        </a:rPr>
                        <a:t>0,236</a:t>
                      </a:r>
                      <a:endParaRPr lang="da-DK" sz="11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1041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160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0,4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effectLst/>
                        </a:rPr>
                        <a:t>0,279</a:t>
                      </a:r>
                      <a:endParaRPr lang="da-DK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1230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96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0,5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>
                          <a:effectLst/>
                        </a:rPr>
                        <a:t>0,232</a:t>
                      </a:r>
                      <a:endParaRPr lang="da-DK" sz="11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33162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160</a:t>
                      </a:r>
                      <a:endParaRPr lang="da-D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320</a:t>
                      </a:r>
                      <a:endParaRPr lang="da-D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512</a:t>
                      </a:r>
                      <a:endParaRPr lang="da-D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4</a:t>
                      </a:r>
                      <a:endParaRPr lang="da-D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8</a:t>
                      </a:r>
                      <a:endParaRPr lang="da-D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2</a:t>
                      </a:r>
                      <a:endParaRPr lang="da-D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0,4</a:t>
                      </a:r>
                      <a:endParaRPr lang="da-D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50</a:t>
                      </a:r>
                      <a:endParaRPr lang="da-D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407</a:t>
                      </a:r>
                      <a:endParaRPr lang="da-D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effectLst/>
                        </a:rPr>
                        <a:t>0,283</a:t>
                      </a:r>
                      <a:endParaRPr lang="da-DK" sz="1100" b="1" i="1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5019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320</a:t>
                      </a:r>
                      <a:endParaRPr lang="da-DK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320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512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da-DK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0,32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136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215</a:t>
                      </a:r>
                      <a:endParaRPr lang="da-DK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0,288</a:t>
                      </a:r>
                      <a:endParaRPr lang="da-DK" sz="1100" b="1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6776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6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0,68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132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335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effectLst/>
                        </a:rPr>
                        <a:t>0,248</a:t>
                      </a:r>
                      <a:endParaRPr lang="da-DK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6138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320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320</a:t>
                      </a:r>
                      <a:endParaRPr lang="da-DK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2048</a:t>
                      </a:r>
                      <a:endParaRPr lang="da-DK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da-DK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a-DK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da-DK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solidFill>
                            <a:schemeClr val="bg1"/>
                          </a:solidFill>
                          <a:effectLst/>
                        </a:rPr>
                        <a:t>0,3</a:t>
                      </a:r>
                      <a:endParaRPr lang="da-DK" sz="11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142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464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0,286</a:t>
                      </a:r>
                      <a:endParaRPr lang="da-DK" sz="1100" b="1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1058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320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512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512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u="none" strike="noStrik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4</a:t>
                      </a:r>
                      <a:endParaRPr lang="da-DK" sz="1100" b="1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u="none" strike="noStrik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4</a:t>
                      </a:r>
                      <a:endParaRPr lang="da-DK" sz="1100" b="1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u="none" strike="noStrik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0,95</a:t>
                      </a:r>
                      <a:endParaRPr lang="da-DK" sz="1100" b="1" i="0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92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118</a:t>
                      </a:r>
                      <a:endParaRPr lang="da-DK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1" i="1" u="none" strike="noStrik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0,289</a:t>
                      </a:r>
                      <a:endParaRPr lang="da-DK" sz="1100" b="1" i="1" u="none" strike="noStrike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90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448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8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9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6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0,76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107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397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effectLst/>
                        </a:rPr>
                        <a:t>0,264</a:t>
                      </a:r>
                      <a:endParaRPr lang="da-DK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3564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320</a:t>
                      </a:r>
                      <a:endParaRPr lang="da-D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252</a:t>
                      </a:r>
                      <a:endParaRPr lang="da-D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1024</a:t>
                      </a:r>
                      <a:endParaRPr lang="da-D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</a:t>
                      </a:r>
                      <a:endParaRPr lang="da-D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</a:t>
                      </a:r>
                      <a:endParaRPr lang="da-D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</a:t>
                      </a:r>
                      <a:endParaRPr lang="da-D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0,59</a:t>
                      </a:r>
                      <a:endParaRPr lang="da-D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56</a:t>
                      </a:r>
                      <a:endParaRPr lang="da-D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271</a:t>
                      </a:r>
                      <a:endParaRPr lang="da-DK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effectLst/>
                        </a:rPr>
                        <a:t>0,283</a:t>
                      </a:r>
                      <a:endParaRPr lang="da-DK" sz="1100" b="1" i="1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59843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0,87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i="1" u="none" strike="noStrike" dirty="0">
                          <a:effectLst/>
                        </a:rPr>
                        <a:t>0,235</a:t>
                      </a:r>
                      <a:endParaRPr lang="da-DK" sz="11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4841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C1324C-8701-4A03-B98D-D514142B7660}"/>
              </a:ext>
            </a:extLst>
          </p:cNvPr>
          <p:cNvSpPr txBox="1"/>
          <p:nvPr/>
        </p:nvSpPr>
        <p:spPr>
          <a:xfrm>
            <a:off x="1782068" y="753582"/>
            <a:ext cx="304410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Implementation v6 (first) and v7 (rest)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AE127-00F4-4889-B360-00033C311188}"/>
              </a:ext>
            </a:extLst>
          </p:cNvPr>
          <p:cNvSpPr txBox="1"/>
          <p:nvPr/>
        </p:nvSpPr>
        <p:spPr>
          <a:xfrm>
            <a:off x="1846734" y="5386273"/>
            <a:ext cx="8712968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Search via Bayesian Optimization (trained for 5 epochs on small set of data) </a:t>
            </a:r>
            <a:r>
              <a:rPr lang="en-US" baseline="30000" dirty="0">
                <a:latin typeface="+mn-lt"/>
              </a:rPr>
              <a:t>Not a full list of samples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Green rows</a:t>
            </a:r>
            <a:r>
              <a:rPr lang="en-US" sz="1200" dirty="0">
                <a:latin typeface="+mn-lt"/>
              </a:rPr>
              <a:t>: Top 3 best performing configurations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Yellow row</a:t>
            </a:r>
            <a:r>
              <a:rPr lang="en-US" sz="1200" dirty="0">
                <a:latin typeface="+mn-lt"/>
              </a:rPr>
              <a:t>: corresponds to a model v6.2.391 (most results are presented based on this model)</a:t>
            </a:r>
          </a:p>
        </p:txBody>
      </p:sp>
    </p:spTree>
    <p:extLst>
      <p:ext uri="{BB962C8B-B14F-4D97-AF65-F5344CB8AC3E}">
        <p14:creationId xmlns:p14="http://schemas.microsoft.com/office/powerpoint/2010/main" val="838974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4220-9A8C-4ED9-A423-9BA465CC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Pre-training: Layer contribution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1B2AE-8DD5-4BF3-AF1C-4147265AA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1FC8-C37D-4C0F-A12D-CE7AD43A5D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59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DFF37-3F13-4607-B6D8-0441EEDC9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" y="2276872"/>
            <a:ext cx="12190413" cy="1912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57463-51FA-45B7-A68E-1319F95364AD}"/>
              </a:ext>
            </a:extLst>
          </p:cNvPr>
          <p:cNvSpPr txBox="1"/>
          <p:nvPr/>
        </p:nvSpPr>
        <p:spPr>
          <a:xfrm>
            <a:off x="1270670" y="4437112"/>
            <a:ext cx="8520346" cy="84125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Average Cosine Distance </a:t>
            </a:r>
            <a:r>
              <a:rPr lang="en-US" dirty="0">
                <a:latin typeface="+mn-lt"/>
              </a:rPr>
              <a:t>between the </a:t>
            </a:r>
            <a:r>
              <a:rPr lang="en-US" b="1" dirty="0">
                <a:latin typeface="+mn-lt"/>
              </a:rPr>
              <a:t>original embeddings and contextual embeddings</a:t>
            </a:r>
            <a:r>
              <a:rPr lang="en-US" dirty="0">
                <a:latin typeface="+mn-lt"/>
              </a:rPr>
              <a:t>: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Gates prevents the top attention layers from changing the embeddings</a:t>
            </a: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Lower the value, “higher” the difference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6D671B-4873-4CB0-9541-537E8A05DA7E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298410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3570-191D-4079-A976-737442A7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SOTA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EC57-838A-49CE-B632-2D3556364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718" y="2636912"/>
            <a:ext cx="9312374" cy="2226728"/>
          </a:xfrm>
        </p:spPr>
        <p:txBody>
          <a:bodyPr/>
          <a:lstStyle/>
          <a:p>
            <a:pPr marL="0" indent="0">
              <a:buNone/>
            </a:pPr>
            <a:r>
              <a:rPr lang="da-DK" sz="2000" b="1" dirty="0"/>
              <a:t>Visit (EHR)</a:t>
            </a:r>
            <a:r>
              <a:rPr lang="da-DK" sz="2000" dirty="0"/>
              <a:t>: </a:t>
            </a:r>
            <a:r>
              <a:rPr lang="da-DK" sz="2000" dirty="0">
                <a:solidFill>
                  <a:schemeClr val="accent6"/>
                </a:solidFill>
              </a:rPr>
              <a:t>sex1</a:t>
            </a:r>
            <a:r>
              <a:rPr lang="da-DK" sz="2000" dirty="0"/>
              <a:t> </a:t>
            </a:r>
            <a:r>
              <a:rPr lang="da-DK" sz="2000" dirty="0">
                <a:solidFill>
                  <a:schemeClr val="accent2"/>
                </a:solidFill>
              </a:rPr>
              <a:t>agegrp4</a:t>
            </a:r>
            <a:r>
              <a:rPr lang="da-DK" sz="2000" dirty="0"/>
              <a:t> </a:t>
            </a:r>
            <a:r>
              <a:rPr lang="da-DK" sz="2000" b="1" dirty="0">
                <a:solidFill>
                  <a:schemeClr val="accent3"/>
                </a:solidFill>
              </a:rPr>
              <a:t>e13</a:t>
            </a:r>
            <a:r>
              <a:rPr lang="da-DK" sz="2000" dirty="0"/>
              <a:t> </a:t>
            </a:r>
            <a:r>
              <a:rPr lang="da-DK" sz="2000" b="1" dirty="0"/>
              <a:t>r07 </a:t>
            </a:r>
            <a:r>
              <a:rPr lang="da-DK" sz="2000" b="1" dirty="0">
                <a:solidFill>
                  <a:schemeClr val="accent2">
                    <a:lumMod val="75000"/>
                  </a:schemeClr>
                </a:solidFill>
              </a:rPr>
              <a:t>a10bh</a:t>
            </a:r>
            <a:r>
              <a:rPr lang="da-DK" sz="2000" dirty="0"/>
              <a:t> </a:t>
            </a:r>
            <a:r>
              <a:rPr lang="da-DK" sz="2000" dirty="0">
                <a:solidFill>
                  <a:srgbClr val="00B0F0"/>
                </a:solidFill>
              </a:rPr>
              <a:t>cpt54</a:t>
            </a:r>
            <a:r>
              <a:rPr lang="da-DK" sz="2000" dirty="0"/>
              <a:t> </a:t>
            </a:r>
            <a:r>
              <a:rPr lang="da-DK" sz="2000" dirty="0">
                <a:solidFill>
                  <a:schemeClr val="accent5"/>
                </a:solidFill>
              </a:rPr>
              <a:t>cpt73</a:t>
            </a:r>
            <a:r>
              <a:rPr lang="da-DK" sz="2000" dirty="0"/>
              <a:t> </a:t>
            </a:r>
            <a:r>
              <a:rPr lang="da-DK" sz="2000" u="sng" dirty="0">
                <a:solidFill>
                  <a:srgbClr val="990000"/>
                </a:solidFill>
              </a:rPr>
              <a:t>cpt97</a:t>
            </a:r>
            <a:r>
              <a:rPr lang="da-DK" sz="2000" u="sng" dirty="0"/>
              <a:t> </a:t>
            </a:r>
            <a:r>
              <a:rPr lang="da-DK" sz="2000" u="sng" dirty="0">
                <a:solidFill>
                  <a:schemeClr val="accent1"/>
                </a:solidFill>
              </a:rPr>
              <a:t>hcpcg</a:t>
            </a:r>
          </a:p>
          <a:p>
            <a:pPr marL="0" indent="0">
              <a:buNone/>
            </a:pPr>
            <a:endParaRPr lang="da-DK" sz="2000" u="sng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a-DK" sz="2000" b="1" dirty="0"/>
              <a:t>Translation</a:t>
            </a:r>
            <a:r>
              <a:rPr lang="da-DK" sz="2000" dirty="0"/>
              <a:t>: </a:t>
            </a:r>
            <a:r>
              <a:rPr lang="da-DK" sz="2000" dirty="0">
                <a:solidFill>
                  <a:schemeClr val="accent6"/>
                </a:solidFill>
              </a:rPr>
              <a:t>Man</a:t>
            </a:r>
            <a:r>
              <a:rPr lang="da-DK" sz="2000" dirty="0"/>
              <a:t> in his </a:t>
            </a:r>
            <a:r>
              <a:rPr lang="da-DK" sz="2000" dirty="0">
                <a:solidFill>
                  <a:schemeClr val="accent2"/>
                </a:solidFill>
              </a:rPr>
              <a:t>50s</a:t>
            </a:r>
            <a:r>
              <a:rPr lang="da-DK" sz="2000" dirty="0"/>
              <a:t> has </a:t>
            </a:r>
            <a:r>
              <a:rPr lang="da-DK" sz="2000" u="sng" dirty="0">
                <a:solidFill>
                  <a:srgbClr val="990000"/>
                </a:solidFill>
              </a:rPr>
              <a:t>visited a doctor</a:t>
            </a:r>
            <a:r>
              <a:rPr lang="da-DK" sz="2000" u="sng" dirty="0"/>
              <a:t> </a:t>
            </a:r>
            <a:r>
              <a:rPr lang="da-DK" sz="2000" dirty="0"/>
              <a:t>and got </a:t>
            </a:r>
            <a:r>
              <a:rPr lang="da-DK" sz="2000" dirty="0">
                <a:solidFill>
                  <a:srgbClr val="00B0F0"/>
                </a:solidFill>
              </a:rPr>
              <a:t>Immunology-related</a:t>
            </a:r>
            <a:r>
              <a:rPr lang="da-DK" sz="2000" dirty="0"/>
              <a:t> and </a:t>
            </a:r>
            <a:r>
              <a:rPr lang="da-DK" sz="2000" dirty="0">
                <a:solidFill>
                  <a:schemeClr val="accent5"/>
                </a:solidFill>
              </a:rPr>
              <a:t>Cardiovascular-related</a:t>
            </a:r>
            <a:r>
              <a:rPr lang="da-DK" sz="2000" dirty="0"/>
              <a:t> services. </a:t>
            </a:r>
            <a:r>
              <a:rPr lang="en-GB" sz="2000" dirty="0"/>
              <a:t>The visit was connected to </a:t>
            </a:r>
            <a:r>
              <a:rPr lang="en-GB" sz="2000" b="1" dirty="0">
                <a:solidFill>
                  <a:schemeClr val="accent3"/>
                </a:solidFill>
              </a:rPr>
              <a:t>diabetes</a:t>
            </a:r>
            <a:r>
              <a:rPr lang="en-GB" sz="2000" dirty="0"/>
              <a:t> and </a:t>
            </a:r>
            <a:r>
              <a:rPr lang="en-GB" sz="2000" b="1" dirty="0"/>
              <a:t>pain in the throat or chest. </a:t>
            </a:r>
            <a:r>
              <a:rPr lang="en-GB" sz="2000" dirty="0"/>
              <a:t>He was prescribed with a 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blood glucose lowering drug (DPP-4).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99295-2F36-4E60-8EC6-3807C98EF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3EA63-6547-4B42-89EC-E825E6608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644E24-16E9-4A6A-AA8C-AC167BB57805}"/>
                  </a:ext>
                </a:extLst>
              </p14:cNvPr>
              <p14:cNvContentPartPr/>
              <p14:nvPr/>
            </p14:nvContentPartPr>
            <p14:xfrm>
              <a:off x="6878400" y="1607160"/>
              <a:ext cx="3637800" cy="777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644E24-16E9-4A6A-AA8C-AC167BB578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0400" y="1589168"/>
                <a:ext cx="3673800" cy="81394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FDE7FDD-E188-4B0F-B9A1-5FB8BC0EAD32}"/>
              </a:ext>
            </a:extLst>
          </p:cNvPr>
          <p:cNvSpPr txBox="1"/>
          <p:nvPr/>
        </p:nvSpPr>
        <p:spPr>
          <a:xfrm>
            <a:off x="9978750" y="1256780"/>
            <a:ext cx="193642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GB" b="1" dirty="0">
                <a:solidFill>
                  <a:schemeClr val="accent2"/>
                </a:solidFill>
                <a:latin typeface="+mn-lt"/>
              </a:rPr>
              <a:t>Standardized codes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75962" y="5725681"/>
            <a:ext cx="7174400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GB" b="1" dirty="0">
                <a:solidFill>
                  <a:schemeClr val="accent2"/>
                </a:solidFill>
                <a:latin typeface="+mn-lt"/>
              </a:rPr>
              <a:t>Recent research: </a:t>
            </a:r>
          </a:p>
          <a:p>
            <a:pPr algn="ctr">
              <a:spcBef>
                <a:spcPts val="432"/>
              </a:spcBef>
            </a:pPr>
            <a:r>
              <a:rPr lang="en-GB" dirty="0">
                <a:latin typeface="+mn-lt"/>
              </a:rPr>
              <a:t>use models from NLP area (RNNs, Hidden-Markov Models, Transformers etc.) </a:t>
            </a:r>
            <a:endParaRPr lang="en-US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616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3756-EC56-4D02-A981-051E8C8B8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Pre-training: Layer Contribution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8472E-B4A6-4493-A2A5-C5E639D883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9926-5DBF-4120-9088-744C374509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65EBEB-3383-491A-83FC-27FDF2B3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44"/>
          <a:stretch/>
        </p:blipFill>
        <p:spPr>
          <a:xfrm>
            <a:off x="252088" y="1916832"/>
            <a:ext cx="11254362" cy="40324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8CA42A-F796-4134-B17E-01C2D1F27F90}"/>
              </a:ext>
            </a:extLst>
          </p:cNvPr>
          <p:cNvCxnSpPr/>
          <p:nvPr/>
        </p:nvCxnSpPr>
        <p:spPr bwMode="auto">
          <a:xfrm flipV="1">
            <a:off x="2638822" y="5805264"/>
            <a:ext cx="0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FAFB49-530B-4A2A-A4CC-CCA24AFE4903}"/>
              </a:ext>
            </a:extLst>
          </p:cNvPr>
          <p:cNvCxnSpPr/>
          <p:nvPr/>
        </p:nvCxnSpPr>
        <p:spPr bwMode="auto">
          <a:xfrm flipV="1">
            <a:off x="4367014" y="5823152"/>
            <a:ext cx="0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26A0A0-0FB1-4BDB-963A-E5ABBB7BD4BB}"/>
              </a:ext>
            </a:extLst>
          </p:cNvPr>
          <p:cNvCxnSpPr/>
          <p:nvPr/>
        </p:nvCxnSpPr>
        <p:spPr bwMode="auto">
          <a:xfrm flipV="1">
            <a:off x="3934966" y="5823152"/>
            <a:ext cx="0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E1F2C0-AF27-4330-8A9E-2B2BCB4F17A8}"/>
              </a:ext>
            </a:extLst>
          </p:cNvPr>
          <p:cNvCxnSpPr/>
          <p:nvPr/>
        </p:nvCxnSpPr>
        <p:spPr bwMode="auto">
          <a:xfrm flipV="1">
            <a:off x="10487694" y="5771192"/>
            <a:ext cx="0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468F8-9DAC-41EC-9C17-22B2D3CF7FBD}"/>
              </a:ext>
            </a:extLst>
          </p:cNvPr>
          <p:cNvCxnSpPr/>
          <p:nvPr/>
        </p:nvCxnSpPr>
        <p:spPr bwMode="auto">
          <a:xfrm flipV="1">
            <a:off x="11351790" y="5808240"/>
            <a:ext cx="0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70DCA4-7D9D-4285-A971-C59554BBEF5E}"/>
              </a:ext>
            </a:extLst>
          </p:cNvPr>
          <p:cNvCxnSpPr/>
          <p:nvPr/>
        </p:nvCxnSpPr>
        <p:spPr bwMode="auto">
          <a:xfrm flipV="1">
            <a:off x="7463358" y="5823152"/>
            <a:ext cx="0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17550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926C2EA-6874-4167-8CBA-3BB5E665A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5" t="3052" r="38566"/>
          <a:stretch/>
        </p:blipFill>
        <p:spPr>
          <a:xfrm rot="5400000">
            <a:off x="5961486" y="-60830"/>
            <a:ext cx="4545577" cy="79859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795D5-E70F-48A6-8510-7F8D795FE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54837-E680-4663-9919-A0C904A9B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6E669-F66B-4441-8322-88930F1BB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Space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73925C-C7E5-44AD-A45E-DA5C25353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415" y="1659343"/>
            <a:ext cx="6290217" cy="4545578"/>
          </a:xfrm>
        </p:spPr>
        <p:txBody>
          <a:bodyPr/>
          <a:lstStyle/>
          <a:p>
            <a:pPr lvl="2"/>
            <a:r>
              <a:rPr lang="en-US" sz="1600" dirty="0"/>
              <a:t>Visualization of high dimension concept embeddings</a:t>
            </a:r>
          </a:p>
          <a:p>
            <a:pPr lvl="2"/>
            <a:r>
              <a:rPr lang="en-US" sz="1600" dirty="0"/>
              <a:t>Projected to 2D with T-SNE (</a:t>
            </a:r>
            <a:r>
              <a:rPr lang="en-US" sz="1600" i="1" dirty="0"/>
              <a:t>non-linear</a:t>
            </a:r>
            <a:r>
              <a:rPr lang="en-US" sz="1600" dirty="0"/>
              <a:t> projection)</a:t>
            </a:r>
          </a:p>
          <a:p>
            <a:pPr lvl="2"/>
            <a:r>
              <a:rPr lang="en-US" sz="1600" dirty="0"/>
              <a:t>Colored according to concept type</a:t>
            </a:r>
          </a:p>
          <a:p>
            <a:pPr marL="417600" lvl="2" indent="0">
              <a:buNone/>
            </a:pPr>
            <a:endParaRPr lang="en-US" sz="1600" dirty="0"/>
          </a:p>
          <a:p>
            <a:pPr marL="558900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8398889-8043-4A96-8BF5-9E23C20F9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00" t="26569" r="-472" b="59444"/>
          <a:stretch/>
        </p:blipFill>
        <p:spPr>
          <a:xfrm rot="5400000">
            <a:off x="4779254" y="5348467"/>
            <a:ext cx="615681" cy="115212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E8870D-8FBD-4DD3-9C2A-A6163A322D54}"/>
              </a:ext>
            </a:extLst>
          </p:cNvPr>
          <p:cNvCxnSpPr/>
          <p:nvPr/>
        </p:nvCxnSpPr>
        <p:spPr bwMode="auto">
          <a:xfrm flipH="1" flipV="1">
            <a:off x="8903518" y="5805264"/>
            <a:ext cx="576064" cy="399657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CD5FA4-C233-454A-9DC9-19CD6C25071E}"/>
              </a:ext>
            </a:extLst>
          </p:cNvPr>
          <p:cNvSpPr txBox="1"/>
          <p:nvPr/>
        </p:nvSpPr>
        <p:spPr>
          <a:xfrm>
            <a:off x="9479582" y="6185652"/>
            <a:ext cx="6732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Income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A3FF4D0-6051-4F43-93C1-A4D749984590}"/>
              </a:ext>
            </a:extLst>
          </p:cNvPr>
          <p:cNvCxnSpPr>
            <a:cxnSpLocks/>
          </p:cNvCxnSpPr>
          <p:nvPr/>
        </p:nvCxnSpPr>
        <p:spPr bwMode="auto">
          <a:xfrm flipH="1">
            <a:off x="7319342" y="1270292"/>
            <a:ext cx="576064" cy="4840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82FAC9-C13F-46F8-82A4-089FB5452B04}"/>
              </a:ext>
            </a:extLst>
          </p:cNvPr>
          <p:cNvCxnSpPr>
            <a:cxnSpLocks/>
          </p:cNvCxnSpPr>
          <p:nvPr/>
        </p:nvCxnSpPr>
        <p:spPr bwMode="auto">
          <a:xfrm>
            <a:off x="8168814" y="1276242"/>
            <a:ext cx="1347432" cy="122183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2D5D82D-07FC-4429-B018-3034AB8ABD90}"/>
              </a:ext>
            </a:extLst>
          </p:cNvPr>
          <p:cNvSpPr txBox="1"/>
          <p:nvPr/>
        </p:nvSpPr>
        <p:spPr>
          <a:xfrm>
            <a:off x="6975161" y="640615"/>
            <a:ext cx="2444580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432"/>
              </a:spcBef>
            </a:pPr>
            <a:r>
              <a:rPr lang="en-US" i="1" dirty="0">
                <a:latin typeface="+mn-lt"/>
              </a:rPr>
              <a:t>Positions </a:t>
            </a:r>
          </a:p>
          <a:p>
            <a:pPr algn="ctr">
              <a:spcBef>
                <a:spcPts val="432"/>
              </a:spcBef>
            </a:pPr>
            <a:r>
              <a:rPr lang="en-US" i="1" dirty="0">
                <a:latin typeface="+mn-lt"/>
              </a:rPr>
              <a:t>(forms 4 separate clusters)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AF45BA-826C-4AAE-88C8-64B14CA5C6C3}"/>
              </a:ext>
            </a:extLst>
          </p:cNvPr>
          <p:cNvSpPr txBox="1"/>
          <p:nvPr/>
        </p:nvSpPr>
        <p:spPr>
          <a:xfrm>
            <a:off x="2998862" y="4293096"/>
            <a:ext cx="9794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Work Field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CDC6189-71F6-4C36-A353-972141EF7B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601676" y="4013592"/>
            <a:ext cx="489717" cy="243556"/>
          </a:xfrm>
          <a:prstGeom prst="straightConnector1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0EEC980-1A9B-47BE-A46A-041A0E94B3FC}"/>
              </a:ext>
            </a:extLst>
          </p:cNvPr>
          <p:cNvSpPr txBox="1"/>
          <p:nvPr/>
        </p:nvSpPr>
        <p:spPr>
          <a:xfrm>
            <a:off x="2694634" y="5245682"/>
            <a:ext cx="17536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</a:rPr>
              <a:t>Cloud</a:t>
            </a:r>
            <a:r>
              <a:rPr lang="en-US" i="1" dirty="0">
                <a:solidFill>
                  <a:schemeClr val="accent4">
                    <a:lumMod val="75000"/>
                    <a:lumOff val="25000"/>
                  </a:schemeClr>
                </a:solidFill>
                <a:latin typeface="+mn-lt"/>
              </a:rPr>
              <a:t> of diagnoses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62068D-179D-4A01-9A60-50CA0F75793F}"/>
              </a:ext>
            </a:extLst>
          </p:cNvPr>
          <p:cNvCxnSpPr>
            <a:cxnSpLocks/>
          </p:cNvCxnSpPr>
          <p:nvPr/>
        </p:nvCxnSpPr>
        <p:spPr bwMode="auto">
          <a:xfrm flipV="1">
            <a:off x="3718943" y="4963513"/>
            <a:ext cx="485546" cy="235145"/>
          </a:xfrm>
          <a:prstGeom prst="straightConnector1">
            <a:avLst/>
          </a:prstGeom>
          <a:ln w="19050">
            <a:solidFill>
              <a:schemeClr val="accent4">
                <a:lumMod val="75000"/>
                <a:lumOff val="25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C6B9CD-A523-47D6-89F0-F0BB9D17DFBF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75726" y="2619859"/>
            <a:ext cx="195829" cy="377093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DEE8286-FDAF-40AD-9984-EE5B2F2B85DA}"/>
              </a:ext>
            </a:extLst>
          </p:cNvPr>
          <p:cNvSpPr txBox="1"/>
          <p:nvPr/>
        </p:nvSpPr>
        <p:spPr>
          <a:xfrm>
            <a:off x="10597382" y="2325248"/>
            <a:ext cx="119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solidFill>
                  <a:schemeClr val="accent1"/>
                </a:solidFill>
                <a:latin typeface="+mn-lt"/>
              </a:rPr>
              <a:t>Social Status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75303F-0CC2-456D-BCEB-37740B458103}"/>
              </a:ext>
            </a:extLst>
          </p:cNvPr>
          <p:cNvSpPr txBox="1"/>
          <p:nvPr/>
        </p:nvSpPr>
        <p:spPr>
          <a:xfrm>
            <a:off x="6147894" y="6219200"/>
            <a:ext cx="160620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i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Work Municipality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0DD65FA-7BFF-4764-B35C-E47FE0DA0D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11325" y="5973138"/>
            <a:ext cx="144027" cy="19441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EE2816-051A-45FE-9297-76159D21B8CA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2635084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C595-781A-4878-9AF5-74422BF6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Space: Linear vs Non-Linear Projection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D5CC1-6FD0-4957-A1E4-57E8B45DE3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AEA72-B2FD-4753-AC72-D8CB05D108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B550D-F100-4AF9-945A-DCA77244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1814117"/>
            <a:ext cx="5411616" cy="4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61D17-926F-4D75-AD5F-8EF31E8E6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69"/>
          <a:stretch/>
        </p:blipFill>
        <p:spPr>
          <a:xfrm>
            <a:off x="5303118" y="1706054"/>
            <a:ext cx="6713124" cy="4813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A3642D-D590-44B0-A0D3-8F0B3C5978A0}"/>
              </a:ext>
            </a:extLst>
          </p:cNvPr>
          <p:cNvSpPr txBox="1"/>
          <p:nvPr/>
        </p:nvSpPr>
        <p:spPr>
          <a:xfrm>
            <a:off x="2844621" y="1483676"/>
            <a:ext cx="75822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800" b="1" dirty="0">
                <a:solidFill>
                  <a:schemeClr val="accent2"/>
                </a:solidFill>
                <a:latin typeface="+mn-lt"/>
              </a:rPr>
              <a:t>PCA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835C1-7F35-4663-B74E-95B3C44D1EFB}"/>
              </a:ext>
            </a:extLst>
          </p:cNvPr>
          <p:cNvSpPr txBox="1"/>
          <p:nvPr/>
        </p:nvSpPr>
        <p:spPr>
          <a:xfrm>
            <a:off x="8316505" y="1490610"/>
            <a:ext cx="10574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2800" b="1" dirty="0">
                <a:solidFill>
                  <a:schemeClr val="accent3"/>
                </a:solidFill>
                <a:latin typeface="+mn-lt"/>
              </a:rPr>
              <a:t>T-SNE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0CCD7-0740-4252-B414-7831F5DFC095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14794073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2A71-90DD-45FE-9B7A-CD6AE3E7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Robustness of the Embedding Space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336C5-BD77-408C-AD01-44AE0E8E9B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A0EE-AFC6-4DE9-A74F-3D1D1C7E6A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63</a:t>
            </a:fld>
            <a:endParaRPr lang="en-GB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0E623A0-6EF6-4A83-9545-1F8BDFF96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6" y="1556792"/>
            <a:ext cx="5262215" cy="472514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FA9686-481B-4DD8-9E2D-E7FADD740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782" y="1706328"/>
            <a:ext cx="6259066" cy="45455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To evaluate robustness</a:t>
            </a:r>
            <a:r>
              <a:rPr lang="en-US" dirty="0"/>
              <a:t>:</a:t>
            </a:r>
          </a:p>
          <a:p>
            <a:pPr marL="558900" lvl="1" indent="-342900">
              <a:buFont typeface="+mj-lt"/>
              <a:buAutoNum type="arabicPeriod"/>
            </a:pPr>
            <a:r>
              <a:rPr lang="en-US" dirty="0"/>
              <a:t>Pre-trained 3 models (same configuration) on different data sets (i.e. divided all data into three random chunks)</a:t>
            </a:r>
          </a:p>
          <a:p>
            <a:pPr marL="558900" lvl="1" indent="-342900">
              <a:buFont typeface="+mj-lt"/>
              <a:buAutoNum type="arabicPeriod"/>
            </a:pPr>
            <a:r>
              <a:rPr lang="en-US" dirty="0"/>
              <a:t>Randomly selected 10 000 pairs of concepts and calculated cosine distance between them (for each of the model i.e., each pair has three distances calculated</a:t>
            </a:r>
          </a:p>
          <a:p>
            <a:pPr marL="558900" lvl="1" indent="-342900">
              <a:buFont typeface="+mj-lt"/>
              <a:buAutoNum type="arabicPeriod"/>
            </a:pPr>
            <a:r>
              <a:rPr lang="en-US" dirty="0"/>
              <a:t>Plotted distances for each pair.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In the perfect scenario points would lie on a straight line. In the worst case, the points would be scattered randomly.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Gray points show the distribution for permuted dataset </a:t>
            </a:r>
            <a:r>
              <a:rPr lang="en-US" dirty="0"/>
              <a:t>(i.e., the case without any consistency)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Distances for trained models seem to form a line</a:t>
            </a:r>
            <a:r>
              <a:rPr lang="en-US" dirty="0"/>
              <a:t>, i.e. consistent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highlight>
                <a:srgbClr val="FFFF00"/>
              </a:highlight>
            </a:endParaRPr>
          </a:p>
          <a:p>
            <a:pPr marL="760500" lvl="2" indent="-342900">
              <a:buFont typeface="+mj-lt"/>
              <a:buAutoNum type="arabicPeriod"/>
            </a:pPr>
            <a:endParaRPr lang="en-US" sz="1600" dirty="0"/>
          </a:p>
          <a:p>
            <a:pPr marL="558900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D158A-1884-4F61-8AF6-E4669E6548DC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654046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0DCF-2439-4F2D-A65A-0B30E8F9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Robustness of the Embedding Space II</a:t>
            </a: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E6748C11-68A6-4D43-A81E-C4C2BC5A6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98" y="1484784"/>
            <a:ext cx="11161240" cy="372247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B9B14-18B6-40F2-9104-49B6747766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6A27B-C283-44EF-A5E0-8F1E728044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64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0A0D9A-73C8-4CF1-BD62-83367B5EF3B5}"/>
              </a:ext>
            </a:extLst>
          </p:cNvPr>
          <p:cNvSpPr txBox="1">
            <a:spLocks/>
          </p:cNvSpPr>
          <p:nvPr/>
        </p:nvSpPr>
        <p:spPr bwMode="auto">
          <a:xfrm>
            <a:off x="1011637" y="5301120"/>
            <a:ext cx="10104462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600" b="1" kern="0" dirty="0"/>
              <a:t>Distribution of pairwise cosine distances</a:t>
            </a:r>
            <a:r>
              <a:rPr lang="en-US" sz="1600" kern="0" dirty="0"/>
              <a:t>:</a:t>
            </a:r>
          </a:p>
          <a:p>
            <a:pPr lvl="1"/>
            <a:r>
              <a:rPr lang="en-US" sz="1600" kern="0" dirty="0"/>
              <a:t>The distribution of distances for the trained models seem to differ from the random and permuted set of distances</a:t>
            </a:r>
          </a:p>
          <a:p>
            <a:pPr lvl="1"/>
            <a:r>
              <a:rPr lang="en-US" sz="1600" kern="0" dirty="0"/>
              <a:t>Hence, the embedding space has its own structure that can be replicated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5B9BEE-D2F4-4975-B0C4-479BB14DA8A3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3738428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DD21-3EBA-4DB4-891D-8FD1A3CD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Space: Income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41053-3350-43DA-B18C-E3FDCB171C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E2EB2-E684-4553-B92B-5239B3FD05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65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42E7C-2AF1-4FB1-A362-9E3670747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5184576" cy="4545578"/>
          </a:xfrm>
        </p:spPr>
        <p:txBody>
          <a:bodyPr/>
          <a:lstStyle/>
          <a:p>
            <a:r>
              <a:rPr lang="en-US" dirty="0"/>
              <a:t>In concept-space (</a:t>
            </a:r>
            <a:r>
              <a:rPr lang="en-US" i="1" dirty="0"/>
              <a:t>non-linear 2D projection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Income is arranged sequentially</a:t>
            </a:r>
          </a:p>
          <a:p>
            <a:pPr lvl="1"/>
            <a:r>
              <a:rPr lang="en-US" dirty="0"/>
              <a:t>Concept for </a:t>
            </a:r>
            <a:r>
              <a:rPr lang="en-US" b="1" dirty="0"/>
              <a:t>INCOME49</a:t>
            </a:r>
            <a:r>
              <a:rPr lang="en-US" dirty="0"/>
              <a:t> is closer to </a:t>
            </a:r>
            <a:r>
              <a:rPr lang="en-US" b="1" dirty="0"/>
              <a:t>INCOME50</a:t>
            </a:r>
            <a:r>
              <a:rPr lang="en-US" dirty="0"/>
              <a:t> and </a:t>
            </a:r>
            <a:r>
              <a:rPr lang="en-US" b="1" dirty="0"/>
              <a:t>INCOME48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18CC8E-4036-41CE-87AE-7EC3EE647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8" y="3410131"/>
            <a:ext cx="3096344" cy="2052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3BFC80-876F-42B4-9D6B-4E0C425941F8}"/>
              </a:ext>
            </a:extLst>
          </p:cNvPr>
          <p:cNvSpPr txBox="1"/>
          <p:nvPr/>
        </p:nvSpPr>
        <p:spPr>
          <a:xfrm>
            <a:off x="2134766" y="5608794"/>
            <a:ext cx="296074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dirty="0">
                <a:latin typeface="+mn-lt"/>
              </a:rPr>
              <a:t>Closest concepts to INCOME35 (cosine distance)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55CE015-2DE8-452C-8EEB-045D81541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8382" r="10025" b="27705"/>
          <a:stretch/>
        </p:blipFill>
        <p:spPr>
          <a:xfrm>
            <a:off x="6404967" y="1556792"/>
            <a:ext cx="5400600" cy="433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696FB-DEC2-4C09-A7AD-20AEA98A0FBE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122250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6B250F-C5E7-4688-AF65-D140188EF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33" y="1313778"/>
            <a:ext cx="6212369" cy="4707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7DD21-3EBA-4DB4-891D-8FD1A3CD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Space: Months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41053-3350-43DA-B18C-E3FDCB171C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E2EB2-E684-4553-B92B-5239B3FD05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66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42E7C-2AF1-4FB1-A362-9E3670747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176464" cy="4545578"/>
          </a:xfrm>
        </p:spPr>
        <p:txBody>
          <a:bodyPr/>
          <a:lstStyle/>
          <a:p>
            <a:r>
              <a:rPr lang="en-US" dirty="0"/>
              <a:t>In concept-space (</a:t>
            </a:r>
            <a:r>
              <a:rPr lang="en-US" i="1" dirty="0"/>
              <a:t>non-linear 2D projection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MONTHS are also arranged sequentially</a:t>
            </a:r>
          </a:p>
          <a:p>
            <a:pPr lvl="1"/>
            <a:r>
              <a:rPr lang="en-US" dirty="0"/>
              <a:t>Concept for JANUARY is close to DECEMBER and FEBRUARY</a:t>
            </a:r>
          </a:p>
          <a:p>
            <a:pPr lvl="1"/>
            <a:r>
              <a:rPr lang="en-US" dirty="0"/>
              <a:t>Same goes for YEARS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BFC80-876F-42B4-9D6B-4E0C425941F8}"/>
              </a:ext>
            </a:extLst>
          </p:cNvPr>
          <p:cNvSpPr txBox="1"/>
          <p:nvPr/>
        </p:nvSpPr>
        <p:spPr>
          <a:xfrm>
            <a:off x="2206774" y="5788740"/>
            <a:ext cx="290143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dirty="0">
                <a:latin typeface="+mn-lt"/>
              </a:rPr>
              <a:t>Closest concepts to JANUARY (cosine distance)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714B1-67C0-483B-B4EF-C5F042301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66" y="3933056"/>
            <a:ext cx="2808312" cy="1649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E4F0BE-89FC-43D6-8A77-2BA80269BC15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3303064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B3C8-2C66-4BFA-A0EA-738753FC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Space: Municipalities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FF99A-0537-4B93-A5F7-AAB6D6AF4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795" y="1511454"/>
            <a:ext cx="9312374" cy="3545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distances between the Municipality concept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66B96-62C9-40A1-8010-126F9619F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DCC8C-DB0D-4B5D-96E6-D8BBA194E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5DAEBA-1A8F-4CEA-A508-B93AAD94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29" y="1963971"/>
            <a:ext cx="5760640" cy="36129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A5F0D9-4754-4BFC-91EA-6D8764C128BD}"/>
              </a:ext>
            </a:extLst>
          </p:cNvPr>
          <p:cNvSpPr txBox="1">
            <a:spLocks/>
          </p:cNvSpPr>
          <p:nvPr/>
        </p:nvSpPr>
        <p:spPr bwMode="auto">
          <a:xfrm>
            <a:off x="987182" y="5749457"/>
            <a:ext cx="431593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100" b="1" i="1" kern="0" dirty="0"/>
              <a:t>Top 20 closest concepts to Copenhagen</a:t>
            </a:r>
            <a:r>
              <a:rPr lang="en-US" sz="1100" kern="0" dirty="0"/>
              <a:t>. </a:t>
            </a:r>
            <a:r>
              <a:rPr lang="en-US" sz="1100" i="1" kern="0" dirty="0"/>
              <a:t>Edge exists if cosine distance is larger than 0.6, lengths of the edges do not have any meaning. We can see that Copenhagen is </a:t>
            </a:r>
            <a:r>
              <a:rPr lang="en-US" sz="1100" b="1" kern="0" dirty="0"/>
              <a:t>closer to other large communes</a:t>
            </a:r>
            <a:r>
              <a:rPr lang="en-US" sz="1100" i="1" kern="0" dirty="0"/>
              <a:t> in Denmark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11" name="Picture 10" descr="Radar chart&#10;&#10;Description automatically generated">
            <a:extLst>
              <a:ext uri="{FF2B5EF4-FFF2-40B4-BE49-F238E27FC236}">
                <a16:creationId xmlns:a16="http://schemas.microsoft.com/office/drawing/2014/main" id="{5186895D-A8EC-408E-B111-F5FD7F51D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6" y="1671260"/>
            <a:ext cx="4734666" cy="404965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5F48CC6-F96C-4D96-B294-273F81652011}"/>
              </a:ext>
            </a:extLst>
          </p:cNvPr>
          <p:cNvSpPr txBox="1">
            <a:spLocks/>
          </p:cNvSpPr>
          <p:nvPr/>
        </p:nvSpPr>
        <p:spPr bwMode="auto">
          <a:xfrm>
            <a:off x="7024651" y="5749457"/>
            <a:ext cx="431593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100" b="1" i="1" kern="0" dirty="0"/>
              <a:t>Top 20 closest concepts to </a:t>
            </a:r>
            <a:r>
              <a:rPr lang="en-US" sz="1100" b="1" i="1" kern="0" dirty="0" err="1"/>
              <a:t>Vejle</a:t>
            </a:r>
            <a:r>
              <a:rPr lang="en-US" sz="1100" kern="0" dirty="0"/>
              <a:t>. </a:t>
            </a:r>
            <a:r>
              <a:rPr lang="en-US" sz="1100" i="1" kern="0" dirty="0"/>
              <a:t>Edge exists if cosine distance is larger than 0.6, lengths of the edges do not have any meaning. We can see that </a:t>
            </a:r>
            <a:r>
              <a:rPr lang="en-US" sz="1100" i="1" kern="0" dirty="0" err="1"/>
              <a:t>Vejle</a:t>
            </a:r>
            <a:r>
              <a:rPr lang="en-US" sz="1100" i="1" kern="0" dirty="0"/>
              <a:t> </a:t>
            </a:r>
            <a:r>
              <a:rPr lang="en-US" sz="1100" b="1" kern="0" dirty="0"/>
              <a:t>is closer to other small communes </a:t>
            </a:r>
            <a:r>
              <a:rPr lang="en-US" sz="1100" i="1" kern="0" dirty="0"/>
              <a:t>in Denmark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87B8C-81ED-4EDA-965F-A8FE98894A30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4134550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5ED5-B7C0-41FC-8E90-0E3BD221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of Diagnoses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42109-29A0-4FA8-8F63-3D12192BD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05E7E-7F73-40AC-B4FF-04374B2BC7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68</a:t>
            </a:fld>
            <a:endParaRPr lang="en-GB" dirty="0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D248A9C-5037-4402-AEA1-A672AE9D2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1628800"/>
            <a:ext cx="8064896" cy="39196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C22B15-48DE-4393-A792-4CD619A49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382" y="1706328"/>
            <a:ext cx="3407718" cy="280279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Top 20 closest concepts to Z51 (</a:t>
            </a:r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Aftercare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in ICD10 system)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 term for the aftercare is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connected to </a:t>
            </a:r>
            <a:r>
              <a:rPr lang="da-DK" b="1" dirty="0" err="1">
                <a:solidFill>
                  <a:srgbClr val="000000"/>
                </a:solidFill>
                <a:latin typeface="Calibri" panose="020F0502020204030204" pitchFamily="34" charset="0"/>
              </a:rPr>
              <a:t>Neoplasms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(C-class in ICD10)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Here the lengths of the edges specifies the closeness of concepts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positions of points do not represent the distances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34B10-5083-4BC2-BBFD-BDB29F48E8BF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2720546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5796BA-B507-4204-85FF-F4B18DDE9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63" t="1766" r="-6834" b="-1766"/>
          <a:stretch/>
        </p:blipFill>
        <p:spPr>
          <a:xfrm>
            <a:off x="519844" y="1743528"/>
            <a:ext cx="5215322" cy="4308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FDF2A-0EC1-41E7-9062-88BC1B33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of Diagnoses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C1ED8-22D3-4DF8-BA72-3E0FD88D38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DEAE-0AE1-4432-8D68-ED89E1CAD6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3191AD-5868-4565-B6B5-55FF0D54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9382" y="1706328"/>
            <a:ext cx="3960440" cy="460299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We pick a concept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I48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(Atrial fibrillation and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flutte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On the right, we can see closest concepts to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I48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I50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(Heart Failure)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I49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(Other cardiac arrhythmias)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I47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(Paroxysmal tachycardia)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Z95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(Presence of cardiac and vascular implants and grafts)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concept of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I48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is also close to: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Management of the main activity within pedagogical work with and care for children (POSITION: 134100)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Embossing of coins (INDUSTRY: 3212)</a:t>
            </a:r>
          </a:p>
          <a:p>
            <a:pPr lvl="1"/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endParaRPr lang="en-US" dirty="0"/>
          </a:p>
        </p:txBody>
      </p:sp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6572FCB1-17C8-4042-B336-2A3746DAE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07" y="1700378"/>
            <a:ext cx="3169918" cy="2916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915DD-5908-48C0-947E-146689C01981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314348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0545-6C3C-4ADB-A083-8BE29C0D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6DA60-C96A-4A6C-B809-D1F4ED71BE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0B653-3BC0-4FB3-8802-E000425F8C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16B2D-E29F-476A-9226-B42F48028E42}"/>
              </a:ext>
            </a:extLst>
          </p:cNvPr>
          <p:cNvSpPr txBox="1"/>
          <p:nvPr/>
        </p:nvSpPr>
        <p:spPr>
          <a:xfrm>
            <a:off x="7149853" y="6177440"/>
            <a:ext cx="5040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Li, Y.,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Rao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Solares, J.R.A.,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Hassaine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Ramakrishnan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Canoy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Zhu, Y., Rahimi, K. and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Salimi-Khorshidi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2020. BEHRT: transformer for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electronic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health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records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Scientific </a:t>
            </a:r>
            <a:r>
              <a:rPr lang="da-DK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reports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pp.1-12.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54904-1B49-4C41-B2A3-D6244248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1988840"/>
            <a:ext cx="6048672" cy="333780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C74C90-4906-4E89-B6B5-B8D3CF2B6310}"/>
              </a:ext>
            </a:extLst>
          </p:cNvPr>
          <p:cNvCxnSpPr>
            <a:cxnSpLocks/>
          </p:cNvCxnSpPr>
          <p:nvPr/>
        </p:nvCxnSpPr>
        <p:spPr bwMode="auto">
          <a:xfrm flipH="1">
            <a:off x="6887294" y="3501008"/>
            <a:ext cx="360040" cy="0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6D7552-86C8-43B2-95FA-E25B23F91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100" y="3238659"/>
            <a:ext cx="4115730" cy="1589995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/>
              <a:t>Predict future diagnoses (in ICD-10):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600" dirty="0"/>
              <a:t>On next visit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600" dirty="0"/>
              <a:t>Within next 6 months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600" dirty="0"/>
              <a:t>Within next year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908CA2F3-A462-45AF-B660-E5E6A32F83F9}"/>
              </a:ext>
            </a:extLst>
          </p:cNvPr>
          <p:cNvSpPr txBox="1">
            <a:spLocks/>
          </p:cNvSpPr>
          <p:nvPr/>
        </p:nvSpPr>
        <p:spPr bwMode="auto">
          <a:xfrm>
            <a:off x="7596100" y="1424049"/>
            <a:ext cx="4464496" cy="158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GB" sz="1600" b="1" kern="0" dirty="0"/>
              <a:t>BERTH: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600" kern="0" dirty="0"/>
              <a:t>Based on theory from </a:t>
            </a:r>
            <a:r>
              <a:rPr lang="en-GB" sz="1600" b="1" kern="0" dirty="0"/>
              <a:t>NLP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600" kern="0" dirty="0"/>
              <a:t>Uses Transformer-based model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600" kern="0" dirty="0"/>
              <a:t>Analyses sequences of diagnoses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600" kern="0" dirty="0"/>
              <a:t>Predicts the health-related outcomes (per patient)</a:t>
            </a:r>
          </a:p>
          <a:p>
            <a:endParaRPr lang="en-GB" sz="1600" kern="0" dirty="0"/>
          </a:p>
        </p:txBody>
      </p:sp>
    </p:spTree>
    <p:extLst>
      <p:ext uri="{BB962C8B-B14F-4D97-AF65-F5344CB8AC3E}">
        <p14:creationId xmlns:p14="http://schemas.microsoft.com/office/powerpoint/2010/main" val="185925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2D03-37BD-4E3B-BF59-F90DD67F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of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591D8-B07C-463B-84C3-419BF2B7E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4320480" cy="4545578"/>
          </a:xfrm>
        </p:spPr>
        <p:txBody>
          <a:bodyPr/>
          <a:lstStyle/>
          <a:p>
            <a:r>
              <a:rPr lang="en-US" dirty="0"/>
              <a:t>Closest concepts to 24513 (General journalistic work):</a:t>
            </a:r>
          </a:p>
          <a:p>
            <a:pPr lvl="1"/>
            <a:r>
              <a:rPr lang="en-US" dirty="0"/>
              <a:t>Work within economics and social sciences</a:t>
            </a:r>
          </a:p>
          <a:p>
            <a:pPr lvl="1"/>
            <a:r>
              <a:rPr lang="en-US" dirty="0"/>
              <a:t>Journalism and arts</a:t>
            </a:r>
          </a:p>
          <a:p>
            <a:pPr lvl="1"/>
            <a:r>
              <a:rPr lang="en-US" dirty="0"/>
              <a:t>Linguistics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68A14-7651-4759-A72A-F832169265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B2FCE-11DB-4349-AD71-5EAAC2D854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70</a:t>
            </a:fld>
            <a:endParaRPr lang="en-GB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A67D4E8-B8CF-4E47-A096-77FE2147C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9" t="27296" r="5554" b="2906"/>
          <a:stretch/>
        </p:blipFill>
        <p:spPr>
          <a:xfrm>
            <a:off x="7904146" y="2060848"/>
            <a:ext cx="3207591" cy="273630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659AE66-33EC-4447-A5F9-7A28E6C36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74" y="3861048"/>
            <a:ext cx="3265661" cy="1638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9E93E2-D151-4872-87C0-E7F955E2FCD5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2135083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3044D02-3914-43BA-821D-E19CD7948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9" t="3510"/>
          <a:stretch/>
        </p:blipFill>
        <p:spPr>
          <a:xfrm>
            <a:off x="5253946" y="426127"/>
            <a:ext cx="6684048" cy="5998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1DFECD-1C11-423F-A1D7-65E700F7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Health Embeddings (Isolated)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0DB93-3503-4F5F-96A0-E8BAEC2890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7AA79-C9BB-4156-8B15-C1BE5F6570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52390-B8E9-4AEC-A522-55C6F2D5D225}"/>
              </a:ext>
            </a:extLst>
          </p:cNvPr>
          <p:cNvSpPr txBox="1"/>
          <p:nvPr/>
        </p:nvSpPr>
        <p:spPr>
          <a:xfrm>
            <a:off x="1782068" y="753582"/>
            <a:ext cx="15933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v6.2.391</a:t>
            </a:r>
          </a:p>
        </p:txBody>
      </p:sp>
    </p:spTree>
    <p:extLst>
      <p:ext uri="{BB962C8B-B14F-4D97-AF65-F5344CB8AC3E}">
        <p14:creationId xmlns:p14="http://schemas.microsoft.com/office/powerpoint/2010/main" val="27983747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E9F2-38C9-4883-B18A-6FE4D7B7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people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B84EBD91-1DDD-45F7-806F-1C79536D6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700808"/>
            <a:ext cx="5945829" cy="45450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581C-E6BF-457A-A365-4BB589A81F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E6378-3E9A-464F-B0BD-0DFE64652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72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0C2FC1-2FF4-4F4A-B73C-9C56288072C3}"/>
              </a:ext>
            </a:extLst>
          </p:cNvPr>
          <p:cNvSpPr txBox="1">
            <a:spLocks/>
          </p:cNvSpPr>
          <p:nvPr/>
        </p:nvSpPr>
        <p:spPr bwMode="auto">
          <a:xfrm>
            <a:off x="6712442" y="1706328"/>
            <a:ext cx="4374657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Each point corresponds to a person (i.e. person’s sequence)</a:t>
            </a:r>
          </a:p>
          <a:p>
            <a:r>
              <a:rPr lang="en-US" kern="0" dirty="0"/>
              <a:t>We can see clusters:</a:t>
            </a:r>
          </a:p>
          <a:p>
            <a:pPr lvl="1"/>
            <a:r>
              <a:rPr lang="en-US" kern="0" dirty="0"/>
              <a:t>For now, they are most probably meaningless</a:t>
            </a:r>
          </a:p>
          <a:p>
            <a:pPr lvl="1"/>
            <a:r>
              <a:rPr lang="en-US" kern="0" dirty="0"/>
              <a:t>Since (here) we did not assign any task to CLS token.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197D4-620D-4B84-8003-BB5377860899}"/>
              </a:ext>
            </a:extLst>
          </p:cNvPr>
          <p:cNvSpPr txBox="1"/>
          <p:nvPr/>
        </p:nvSpPr>
        <p:spPr>
          <a:xfrm>
            <a:off x="1782068" y="753582"/>
            <a:ext cx="140583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b="1" dirty="0">
                <a:latin typeface="+mn-lt"/>
              </a:rPr>
              <a:t>Based on Model v3.02</a:t>
            </a:r>
          </a:p>
        </p:txBody>
      </p:sp>
    </p:spTree>
    <p:extLst>
      <p:ext uri="{BB962C8B-B14F-4D97-AF65-F5344CB8AC3E}">
        <p14:creationId xmlns:p14="http://schemas.microsoft.com/office/powerpoint/2010/main" val="2636593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DB7D-2995-45BF-BCBB-C75D657C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I: End-of-Sequence (EOS)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77025-F1A1-4E14-8244-9661F196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Finetuning on </a:t>
            </a:r>
            <a:r>
              <a:rPr lang="en-US" strike="sngStrike" dirty="0"/>
              <a:t>death</a:t>
            </a:r>
            <a:r>
              <a:rPr lang="en-US" dirty="0"/>
              <a:t> </a:t>
            </a:r>
            <a:r>
              <a:rPr lang="en-US" b="1" dirty="0"/>
              <a:t>End-of-Sequence task </a:t>
            </a:r>
            <a:r>
              <a:rPr lang="en-US" dirty="0"/>
              <a:t>(on </a:t>
            </a:r>
            <a:r>
              <a:rPr lang="en-US" b="1" dirty="0"/>
              <a:t>[CLS] </a:t>
            </a:r>
            <a:r>
              <a:rPr lang="en-US" dirty="0"/>
              <a:t>token):</a:t>
            </a:r>
          </a:p>
          <a:p>
            <a:pPr lvl="1"/>
            <a:r>
              <a:rPr lang="en-US" dirty="0"/>
              <a:t>Is the provided sequence is going to end in a death?</a:t>
            </a:r>
          </a:p>
          <a:p>
            <a:pPr lvl="1"/>
            <a:r>
              <a:rPr lang="en-US" dirty="0"/>
              <a:t>Excluded missing people and emigrants</a:t>
            </a:r>
          </a:p>
          <a:p>
            <a:pPr lvl="1"/>
            <a:r>
              <a:rPr lang="en-US" dirty="0"/>
              <a:t>When assessing performance - accounted for imbalance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FB745-3110-40A6-A09C-5905BCE775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59F5D-FCF5-4183-846F-46D39A42CD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73</a:t>
            </a:fld>
            <a:endParaRPr lang="en-GB" dirty="0"/>
          </a:p>
        </p:txBody>
      </p:sp>
      <p:pic>
        <p:nvPicPr>
          <p:cNvPr id="9" name="Picture 8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98F5D15-5D9F-4C1A-931A-00FB8B41E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58111" b="5941"/>
          <a:stretch/>
        </p:blipFill>
        <p:spPr>
          <a:xfrm>
            <a:off x="1702718" y="3416706"/>
            <a:ext cx="3689226" cy="2348880"/>
          </a:xfrm>
          <a:prstGeom prst="rect">
            <a:avLst/>
          </a:prstGeom>
        </p:spPr>
      </p:pic>
      <p:pic>
        <p:nvPicPr>
          <p:cNvPr id="10" name="Picture 9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DD7A3A43-F01A-4AB5-8376-67C1B2E5E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t="58186" r="599" b="5866"/>
          <a:stretch/>
        </p:blipFill>
        <p:spPr>
          <a:xfrm>
            <a:off x="6870478" y="3416706"/>
            <a:ext cx="3689227" cy="234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E62C6A-5F03-4455-B824-A83DD8BF9219}"/>
              </a:ext>
            </a:extLst>
          </p:cNvPr>
          <p:cNvSpPr txBox="1"/>
          <p:nvPr/>
        </p:nvSpPr>
        <p:spPr>
          <a:xfrm rot="16200000">
            <a:off x="1200083" y="4599971"/>
            <a:ext cx="12150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</a:rPr>
              <a:t>Weighted F1-Score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39F06-5987-484E-ABAF-9D8633CFFD1B}"/>
              </a:ext>
            </a:extLst>
          </p:cNvPr>
          <p:cNvSpPr txBox="1"/>
          <p:nvPr/>
        </p:nvSpPr>
        <p:spPr>
          <a:xfrm>
            <a:off x="3092078" y="5773192"/>
            <a:ext cx="9105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</a:rPr>
              <a:t>Training 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915F0-B85A-49EE-A00F-60594B901421}"/>
              </a:ext>
            </a:extLst>
          </p:cNvPr>
          <p:cNvSpPr txBox="1"/>
          <p:nvPr/>
        </p:nvSpPr>
        <p:spPr>
          <a:xfrm rot="16200000">
            <a:off x="6364971" y="4599971"/>
            <a:ext cx="12150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</a:rPr>
              <a:t>Weighted F1-Score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17E67-A9F5-4802-9455-5DC566EC3E16}"/>
              </a:ext>
            </a:extLst>
          </p:cNvPr>
          <p:cNvSpPr txBox="1"/>
          <p:nvPr/>
        </p:nvSpPr>
        <p:spPr>
          <a:xfrm>
            <a:off x="8399462" y="5773192"/>
            <a:ext cx="9105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</a:rPr>
              <a:t>Training Steps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05FA5-56F0-4B82-824B-77604829210F}"/>
              </a:ext>
            </a:extLst>
          </p:cNvPr>
          <p:cNvSpPr txBox="1"/>
          <p:nvPr/>
        </p:nvSpPr>
        <p:spPr>
          <a:xfrm>
            <a:off x="1842828" y="6090235"/>
            <a:ext cx="6100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F1-score = 2 TP/(2 TP + FP + FN) = (2 * Pr * </a:t>
            </a:r>
            <a:r>
              <a:rPr lang="da-DK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</a:t>
            </a:r>
            <a:r>
              <a:rPr lang="da-DK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/ (Pr + </a:t>
            </a:r>
            <a:r>
              <a:rPr lang="da-DK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Rec</a:t>
            </a:r>
            <a:r>
              <a:rPr lang="da-DK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883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9C6B-70E8-4365-A764-AD5734BB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End-of-Sequence Predictions: PR-Curve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3ADA-B5DE-4848-81DD-CAF383972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b="1" dirty="0"/>
              <a:t>Mortality Tables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Prediction based on statistics from the </a:t>
            </a:r>
            <a:r>
              <a:rPr lang="en-US" b="1" dirty="0"/>
              <a:t>previous year</a:t>
            </a:r>
          </a:p>
          <a:p>
            <a:pPr lvl="1"/>
            <a:r>
              <a:rPr lang="en-US" dirty="0"/>
              <a:t>Considers only </a:t>
            </a:r>
            <a:r>
              <a:rPr lang="en-US" b="1" dirty="0"/>
              <a:t>age</a:t>
            </a:r>
            <a:r>
              <a:rPr lang="en-US" dirty="0"/>
              <a:t> and </a:t>
            </a:r>
            <a:r>
              <a:rPr lang="en-US" b="1" dirty="0"/>
              <a:t>sex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8495C-46F2-4B3D-901B-7FA86D1C8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DF5FF-3991-444A-B56E-5079E313DA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6E24C-60CA-4D5F-B903-A67999A52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28" y="2734127"/>
            <a:ext cx="2750386" cy="179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3A012C-BE57-4A77-AA16-0F1310422D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2612"/>
          <a:stretch/>
        </p:blipFill>
        <p:spPr>
          <a:xfrm>
            <a:off x="1838059" y="4596307"/>
            <a:ext cx="2750386" cy="178912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97EADFE-C7F6-4309-BCDF-C502FB2AB8A6}"/>
              </a:ext>
            </a:extLst>
          </p:cNvPr>
          <p:cNvGrpSpPr/>
          <p:nvPr/>
        </p:nvGrpSpPr>
        <p:grpSpPr>
          <a:xfrm>
            <a:off x="5951190" y="3231850"/>
            <a:ext cx="4680520" cy="2714675"/>
            <a:chOff x="7370631" y="3501008"/>
            <a:chExt cx="3962922" cy="2298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020445-4776-4804-832B-888126C5F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335"/>
            <a:stretch/>
          </p:blipFill>
          <p:spPr>
            <a:xfrm>
              <a:off x="7370631" y="3501008"/>
              <a:ext cx="3962922" cy="229847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966A2C-4E31-4ED8-AFAB-77F6D67E1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5000"/>
            </a:blip>
            <a:srcRect t="9963" b="2612"/>
            <a:stretch/>
          </p:blipFill>
          <p:spPr>
            <a:xfrm>
              <a:off x="7370631" y="3501008"/>
              <a:ext cx="3874388" cy="226246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560BC7-9EB6-4A38-82BD-81DBE86B6C80}"/>
              </a:ext>
            </a:extLst>
          </p:cNvPr>
          <p:cNvSpPr txBox="1"/>
          <p:nvPr/>
        </p:nvSpPr>
        <p:spPr>
          <a:xfrm>
            <a:off x="6911291" y="2805926"/>
            <a:ext cx="31354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b="1" dirty="0">
                <a:latin typeface="+mn-lt"/>
              </a:rPr>
              <a:t>Overlapped PR-Curves (</a:t>
            </a:r>
            <a:r>
              <a:rPr lang="en-US" b="1" i="1" dirty="0">
                <a:latin typeface="+mn-lt"/>
              </a:rPr>
              <a:t>loosely</a:t>
            </a:r>
            <a:r>
              <a:rPr lang="en-US" b="1" dirty="0">
                <a:latin typeface="+mn-lt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5A563-FD40-4A88-A1D1-E7D2CFB11451}"/>
              </a:ext>
            </a:extLst>
          </p:cNvPr>
          <p:cNvSpPr txBox="1"/>
          <p:nvPr/>
        </p:nvSpPr>
        <p:spPr>
          <a:xfrm rot="16200000">
            <a:off x="1581851" y="3595334"/>
            <a:ext cx="42319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800" dirty="0">
                <a:latin typeface="+mn-lt"/>
              </a:rPr>
              <a:t>Precision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AD606-3966-4965-AA2C-DCB0429E0BB5}"/>
              </a:ext>
            </a:extLst>
          </p:cNvPr>
          <p:cNvSpPr txBox="1"/>
          <p:nvPr/>
        </p:nvSpPr>
        <p:spPr>
          <a:xfrm rot="16200000">
            <a:off x="1578211" y="5429311"/>
            <a:ext cx="42319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800" dirty="0">
                <a:latin typeface="+mn-lt"/>
              </a:rPr>
              <a:t>Precision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2B014-64DC-4065-9DB1-B64B6F6E5C22}"/>
              </a:ext>
            </a:extLst>
          </p:cNvPr>
          <p:cNvSpPr txBox="1"/>
          <p:nvPr/>
        </p:nvSpPr>
        <p:spPr>
          <a:xfrm>
            <a:off x="3067653" y="6370317"/>
            <a:ext cx="28533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800" dirty="0">
                <a:latin typeface="+mn-lt"/>
              </a:rPr>
              <a:t>Recall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92F59-9DF6-4C13-83EB-6685BEC76523}"/>
              </a:ext>
            </a:extLst>
          </p:cNvPr>
          <p:cNvSpPr txBox="1"/>
          <p:nvPr/>
        </p:nvSpPr>
        <p:spPr>
          <a:xfrm>
            <a:off x="3067652" y="4537827"/>
            <a:ext cx="28533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800" dirty="0">
                <a:latin typeface="+mn-lt"/>
              </a:rPr>
              <a:t>Recall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DCDB46-7349-461C-84A4-E44696A1378B}"/>
              </a:ext>
            </a:extLst>
          </p:cNvPr>
          <p:cNvSpPr txBox="1"/>
          <p:nvPr/>
        </p:nvSpPr>
        <p:spPr>
          <a:xfrm>
            <a:off x="365507" y="5279270"/>
            <a:ext cx="9585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3"/>
                </a:solidFill>
                <a:latin typeface="+mn-lt"/>
              </a:rPr>
              <a:t>Our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BC00E-72AC-4982-9187-C6A036E9D673}"/>
              </a:ext>
            </a:extLst>
          </p:cNvPr>
          <p:cNvSpPr txBox="1"/>
          <p:nvPr/>
        </p:nvSpPr>
        <p:spPr>
          <a:xfrm>
            <a:off x="469392" y="3533778"/>
            <a:ext cx="78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Baseline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23777-5D9A-43F0-A04E-DA411DA1948F}"/>
              </a:ext>
            </a:extLst>
          </p:cNvPr>
          <p:cNvSpPr txBox="1"/>
          <p:nvPr/>
        </p:nvSpPr>
        <p:spPr>
          <a:xfrm flipH="1">
            <a:off x="218508" y="6305662"/>
            <a:ext cx="198826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800" i="1" dirty="0">
                <a:latin typeface="+mn-lt"/>
              </a:rPr>
              <a:t>* both are evaluated on validation set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92E98D-44C9-4308-BCC9-57B85E8D2F5C}"/>
              </a:ext>
            </a:extLst>
          </p:cNvPr>
          <p:cNvCxnSpPr>
            <a:cxnSpLocks/>
          </p:cNvCxnSpPr>
          <p:nvPr/>
        </p:nvCxnSpPr>
        <p:spPr bwMode="auto">
          <a:xfrm>
            <a:off x="6430913" y="5373216"/>
            <a:ext cx="4096231" cy="0"/>
          </a:xfrm>
          <a:prstGeom prst="line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4E9500-4FAB-4226-9FFC-12E8904E4439}"/>
              </a:ext>
            </a:extLst>
          </p:cNvPr>
          <p:cNvSpPr txBox="1"/>
          <p:nvPr/>
        </p:nvSpPr>
        <p:spPr>
          <a:xfrm>
            <a:off x="10596059" y="5186937"/>
            <a:ext cx="122884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i="1" dirty="0">
                <a:solidFill>
                  <a:schemeClr val="accent6"/>
                </a:solidFill>
                <a:latin typeface="+mn-lt"/>
              </a:rPr>
              <a:t>Random classifier would look like that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152E25-153C-4237-8EE9-3D74D2927AB2}"/>
              </a:ext>
            </a:extLst>
          </p:cNvPr>
          <p:cNvSpPr txBox="1"/>
          <p:nvPr/>
        </p:nvSpPr>
        <p:spPr>
          <a:xfrm>
            <a:off x="8064625" y="5976105"/>
            <a:ext cx="4985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400" dirty="0">
                <a:latin typeface="+mn-lt"/>
              </a:rPr>
              <a:t>Recall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493E14-83AA-49F1-90A9-48C8F258DD16}"/>
              </a:ext>
            </a:extLst>
          </p:cNvPr>
          <p:cNvSpPr txBox="1"/>
          <p:nvPr/>
        </p:nvSpPr>
        <p:spPr>
          <a:xfrm rot="16200000">
            <a:off x="5579568" y="4425531"/>
            <a:ext cx="7373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400" dirty="0">
                <a:latin typeface="+mn-lt"/>
              </a:rPr>
              <a:t>Precision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97906A-26B5-4755-9C60-99AE24586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04" r="10504"/>
          <a:stretch/>
        </p:blipFill>
        <p:spPr bwMode="auto">
          <a:xfrm>
            <a:off x="9479884" y="135535"/>
            <a:ext cx="2675492" cy="167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9EC24F-C7AB-471C-9705-AA88404EFEB1}"/>
              </a:ext>
            </a:extLst>
          </p:cNvPr>
          <p:cNvSpPr txBox="1"/>
          <p:nvPr/>
        </p:nvSpPr>
        <p:spPr>
          <a:xfrm>
            <a:off x="11210482" y="6286424"/>
            <a:ext cx="71814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900" dirty="0">
                <a:latin typeface="+mn-lt"/>
                <a:hlinkClick r:id="rId5"/>
              </a:rPr>
              <a:t>Image Source</a:t>
            </a:r>
            <a:endParaRPr lang="en-US" sz="900" dirty="0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EFA58C-137A-4DBF-8060-E5B4DBA61EB2}"/>
              </a:ext>
            </a:extLst>
          </p:cNvPr>
          <p:cNvSpPr txBox="1"/>
          <p:nvPr/>
        </p:nvSpPr>
        <p:spPr>
          <a:xfrm>
            <a:off x="11537723" y="1607407"/>
            <a:ext cx="509081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00" dirty="0">
                <a:solidFill>
                  <a:srgbClr val="F3796F"/>
                </a:solidFill>
                <a:latin typeface="+mn-lt"/>
              </a:rPr>
              <a:t>False +</a:t>
            </a:r>
          </a:p>
          <a:p>
            <a:pPr algn="l">
              <a:spcBef>
                <a:spcPts val="432"/>
              </a:spcBef>
            </a:pPr>
            <a:r>
              <a:rPr lang="en-US" sz="1000" dirty="0">
                <a:solidFill>
                  <a:srgbClr val="9DDB73"/>
                </a:solidFill>
                <a:latin typeface="+mn-lt"/>
              </a:rPr>
              <a:t>True + </a:t>
            </a:r>
          </a:p>
          <a:p>
            <a:pPr algn="l">
              <a:spcBef>
                <a:spcPts val="432"/>
              </a:spcBef>
            </a:pPr>
            <a:r>
              <a:rPr lang="en-US" sz="1000" dirty="0">
                <a:solidFill>
                  <a:srgbClr val="88A770"/>
                </a:solidFill>
                <a:latin typeface="+mn-lt"/>
              </a:rPr>
              <a:t>False -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1EB595-3F91-4D6C-A6BA-C2D11B036DDD}"/>
              </a:ext>
            </a:extLst>
          </p:cNvPr>
          <p:cNvSpPr txBox="1"/>
          <p:nvPr/>
        </p:nvSpPr>
        <p:spPr>
          <a:xfrm>
            <a:off x="9623598" y="1612183"/>
            <a:ext cx="16224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00" b="1" i="1" dirty="0">
                <a:latin typeface="+mn-lt"/>
              </a:rPr>
              <a:t>Positive Class</a:t>
            </a:r>
            <a:r>
              <a:rPr lang="en-US" sz="1000" i="1" dirty="0">
                <a:latin typeface="+mn-lt"/>
              </a:rPr>
              <a:t>: Sequence ends with the death</a:t>
            </a:r>
          </a:p>
        </p:txBody>
      </p:sp>
    </p:spTree>
    <p:extLst>
      <p:ext uri="{BB962C8B-B14F-4D97-AF65-F5344CB8AC3E}">
        <p14:creationId xmlns:p14="http://schemas.microsoft.com/office/powerpoint/2010/main" val="425692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BA4D-07F5-4FB4-9847-753F7AEC1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Predictions: Where does the model look?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682EF-5E85-4B70-BE25-2EA002D728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AE322-F52D-4849-A3FE-2D5FEDFD7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75</a:t>
            </a:fld>
            <a:endParaRPr lang="en-GB" dirty="0"/>
          </a:p>
        </p:txBody>
      </p:sp>
      <p:pic>
        <p:nvPicPr>
          <p:cNvPr id="7" name="Google Shape;309;p41">
            <a:extLst>
              <a:ext uri="{FF2B5EF4-FFF2-40B4-BE49-F238E27FC236}">
                <a16:creationId xmlns:a16="http://schemas.microsoft.com/office/drawing/2014/main" id="{E2F85AFA-60C8-4A46-9C57-A258CA5ECE88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2998" y="5013176"/>
            <a:ext cx="7283452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73E2E3-333B-4BC8-AD52-AE209D39D4B1}"/>
              </a:ext>
            </a:extLst>
          </p:cNvPr>
          <p:cNvSpPr txBox="1"/>
          <p:nvPr/>
        </p:nvSpPr>
        <p:spPr>
          <a:xfrm>
            <a:off x="556149" y="5302789"/>
            <a:ext cx="36388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… as well as, to the </a:t>
            </a:r>
            <a:r>
              <a:rPr lang="en-US" b="1" dirty="0">
                <a:solidFill>
                  <a:schemeClr val="accent3"/>
                </a:solidFill>
                <a:latin typeface="+mn-lt"/>
              </a:rPr>
              <a:t>end of a sequence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6396299-E4F2-421C-98B1-26361E3E96D5}"/>
              </a:ext>
            </a:extLst>
          </p:cNvPr>
          <p:cNvSpPr/>
          <p:nvPr/>
        </p:nvSpPr>
        <p:spPr bwMode="auto">
          <a:xfrm rot="16200000">
            <a:off x="9156365" y="3681847"/>
            <a:ext cx="142378" cy="4248472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CFCB1A-4E3F-4EAC-8453-E34C5F350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9312374" cy="471394"/>
          </a:xfrm>
        </p:spPr>
        <p:txBody>
          <a:bodyPr/>
          <a:lstStyle/>
          <a:p>
            <a:r>
              <a:rPr lang="en-US" dirty="0"/>
              <a:t>When making a prediction:</a:t>
            </a:r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227FABA-6B9A-4946-8434-E8BF9AFB0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16431" r="6880" b="57265"/>
          <a:stretch/>
        </p:blipFill>
        <p:spPr>
          <a:xfrm>
            <a:off x="4413662" y="3068335"/>
            <a:ext cx="7092788" cy="5170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006974-D99C-4308-9CD7-8A6DFCF40742}"/>
              </a:ext>
            </a:extLst>
          </p:cNvPr>
          <p:cNvSpPr txBox="1"/>
          <p:nvPr/>
        </p:nvSpPr>
        <p:spPr>
          <a:xfrm>
            <a:off x="563263" y="3203745"/>
            <a:ext cx="37301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dirty="0">
                <a:latin typeface="+mn-lt"/>
              </a:rPr>
              <a:t>attends to the </a:t>
            </a:r>
            <a:r>
              <a:rPr lang="en-US" b="1" dirty="0">
                <a:solidFill>
                  <a:schemeClr val="accent2"/>
                </a:solidFill>
                <a:latin typeface="+mn-lt"/>
              </a:rPr>
              <a:t>beginning of a sequence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32EFBBEE-00C8-4DF8-AA78-A08009260D62}"/>
              </a:ext>
            </a:extLst>
          </p:cNvPr>
          <p:cNvSpPr/>
          <p:nvPr/>
        </p:nvSpPr>
        <p:spPr bwMode="auto">
          <a:xfrm rot="16200000">
            <a:off x="4458460" y="3624269"/>
            <a:ext cx="244999" cy="292188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1EBA52-99FB-4FC2-BA8D-DA8B2431E5B4}"/>
              </a:ext>
            </a:extLst>
          </p:cNvPr>
          <p:cNvSpPr txBox="1"/>
          <p:nvPr/>
        </p:nvSpPr>
        <p:spPr>
          <a:xfrm>
            <a:off x="4276936" y="3981164"/>
            <a:ext cx="122829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</a:rPr>
              <a:t>Background information is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310743-FBA3-4353-B2B6-25A96DAB0822}"/>
              </a:ext>
            </a:extLst>
          </p:cNvPr>
          <p:cNvSpPr txBox="1"/>
          <p:nvPr/>
        </p:nvSpPr>
        <p:spPr>
          <a:xfrm>
            <a:off x="8759502" y="5938055"/>
            <a:ext cx="122829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</a:rPr>
              <a:t>Last records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8CB9D8-8508-4F78-8101-90ECB3B6B898}"/>
              </a:ext>
            </a:extLst>
          </p:cNvPr>
          <p:cNvCxnSpPr/>
          <p:nvPr/>
        </p:nvCxnSpPr>
        <p:spPr bwMode="auto">
          <a:xfrm>
            <a:off x="4434865" y="2708920"/>
            <a:ext cx="0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B340B7-8160-48FE-85A3-F20097FC88A5}"/>
              </a:ext>
            </a:extLst>
          </p:cNvPr>
          <p:cNvSpPr txBox="1"/>
          <p:nvPr/>
        </p:nvSpPr>
        <p:spPr>
          <a:xfrm>
            <a:off x="3699901" y="2333993"/>
            <a:ext cx="205430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</a:rPr>
              <a:t>CLS Token is here (we make a prediction based on it)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F61D15-6425-4F22-A34B-5A83343E94AD}"/>
              </a:ext>
            </a:extLst>
          </p:cNvPr>
          <p:cNvCxnSpPr/>
          <p:nvPr/>
        </p:nvCxnSpPr>
        <p:spPr bwMode="auto">
          <a:xfrm>
            <a:off x="8831510" y="2708920"/>
            <a:ext cx="0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0BC5C3E-41A3-4683-88C0-2F6443FAE0D4}"/>
              </a:ext>
            </a:extLst>
          </p:cNvPr>
          <p:cNvSpPr txBox="1"/>
          <p:nvPr/>
        </p:nvSpPr>
        <p:spPr>
          <a:xfrm>
            <a:off x="7732348" y="2360786"/>
            <a:ext cx="261132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</a:rPr>
              <a:t>Bright lines are [SEP] tokens, i.e. model does not change 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A8E6CA8-2556-4D50-A405-11790477D09E}"/>
              </a:ext>
            </a:extLst>
          </p:cNvPr>
          <p:cNvSpPr/>
          <p:nvPr/>
        </p:nvSpPr>
        <p:spPr bwMode="auto">
          <a:xfrm rot="16200000">
            <a:off x="8120266" y="461306"/>
            <a:ext cx="245000" cy="6527368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48F2E4-CFBA-4F9D-B824-65D17788ED15}"/>
              </a:ext>
            </a:extLst>
          </p:cNvPr>
          <p:cNvSpPr txBox="1"/>
          <p:nvPr/>
        </p:nvSpPr>
        <p:spPr>
          <a:xfrm>
            <a:off x="7607374" y="3998943"/>
            <a:ext cx="183088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100" dirty="0">
                <a:latin typeface="+mn-lt"/>
              </a:rPr>
              <a:t>Notice the darker shades</a:t>
            </a:r>
          </a:p>
        </p:txBody>
      </p:sp>
    </p:spTree>
    <p:extLst>
      <p:ext uri="{BB962C8B-B14F-4D97-AF65-F5344CB8AC3E}">
        <p14:creationId xmlns:p14="http://schemas.microsoft.com/office/powerpoint/2010/main" val="31902077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BE0B0-783B-4990-9D56-4AAD5103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 Predictions: Step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47083-C2BD-49A7-9356-0A1FD4194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Checking whether we're doing better than insurance companies</a:t>
            </a:r>
          </a:p>
          <a:p>
            <a:r>
              <a:rPr lang="en-US" dirty="0"/>
              <a:t>Preliminary existential crisis over free will</a:t>
            </a:r>
          </a:p>
          <a:p>
            <a:r>
              <a:rPr lang="en-US" b="1" dirty="0"/>
              <a:t>Ethical concerns</a:t>
            </a:r>
          </a:p>
          <a:p>
            <a:r>
              <a:rPr lang="en-US" dirty="0"/>
              <a:t>Add </a:t>
            </a:r>
            <a:r>
              <a:rPr lang="en-US" b="1" dirty="0" err="1"/>
              <a:t>Explainability</a:t>
            </a:r>
            <a:r>
              <a:rPr lang="en-US" b="1" dirty="0"/>
              <a:t> component</a:t>
            </a:r>
            <a:r>
              <a:rPr lang="en-US" dirty="0"/>
              <a:t> (i.e. what it takes into account):</a:t>
            </a:r>
          </a:p>
          <a:p>
            <a:pPr lvl="1"/>
            <a:r>
              <a:rPr lang="en-US" dirty="0"/>
              <a:t>Gradient-based Saliency</a:t>
            </a:r>
          </a:p>
          <a:p>
            <a:pPr lvl="1"/>
            <a:r>
              <a:rPr lang="en-US" dirty="0"/>
              <a:t>Probing the Neuron Activation</a:t>
            </a:r>
          </a:p>
          <a:p>
            <a:r>
              <a:rPr lang="en-US" b="1" dirty="0"/>
              <a:t>Ablation Studies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Does it look at the </a:t>
            </a:r>
            <a:r>
              <a:rPr lang="en-US" dirty="0" err="1"/>
              <a:t>beckground</a:t>
            </a:r>
            <a:r>
              <a:rPr lang="en-US" dirty="0"/>
              <a:t>, or it just attends to the first tokens in the sequence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ED4B2-ACEA-41E0-B0AE-54F11B6C8E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4AE4C-2C4F-4B5D-842D-68136E4D2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3492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5CFC-E1B8-4224-9D1A-163CC070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Gradient Based </a:t>
            </a:r>
            <a:r>
              <a:rPr lang="en-US" dirty="0">
                <a:solidFill>
                  <a:schemeClr val="accent2"/>
                </a:solidFill>
                <a:highlight>
                  <a:srgbClr val="FFFF00"/>
                </a:highlight>
              </a:rPr>
              <a:t>Saliency</a:t>
            </a:r>
            <a:r>
              <a:rPr lang="en-US" dirty="0">
                <a:highlight>
                  <a:srgbClr val="FFFF00"/>
                </a:highlight>
              </a:rPr>
              <a:t> as </a:t>
            </a:r>
            <a:r>
              <a:rPr lang="en-US" i="1" dirty="0" err="1">
                <a:highlight>
                  <a:srgbClr val="FFFF00"/>
                </a:highlight>
              </a:rPr>
              <a:t>Explainability</a:t>
            </a:r>
            <a:r>
              <a:rPr lang="en-US" dirty="0">
                <a:highlight>
                  <a:srgbClr val="FFFF00"/>
                </a:highlight>
              </a:rPr>
              <a:t>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98EA0-6FA1-46D7-A092-A472CF9A2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110" y="1706328"/>
            <a:ext cx="5855990" cy="4545578"/>
          </a:xfrm>
        </p:spPr>
        <p:txBody>
          <a:bodyPr/>
          <a:lstStyle/>
          <a:p>
            <a:r>
              <a:rPr lang="en-US" dirty="0"/>
              <a:t>Performer-type self-attention does not allow to look at the attention scores (or at least, it is quite complicated)</a:t>
            </a:r>
          </a:p>
          <a:p>
            <a:r>
              <a:rPr lang="en-US" b="1" dirty="0"/>
              <a:t>But we can look at the derivatives of inputs in respect to predictions!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52E24-0A9B-4AE0-9783-89A4653D8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06017-B008-44BF-BA33-F8B2FD2425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77</a:t>
            </a:fld>
            <a:endParaRPr lang="en-GB" dirty="0"/>
          </a:p>
        </p:txBody>
      </p:sp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FE70774-D9DF-47C1-93B1-B2A60A576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"/>
          <a:stretch/>
        </p:blipFill>
        <p:spPr>
          <a:xfrm>
            <a:off x="190549" y="1986313"/>
            <a:ext cx="4824536" cy="2024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6B200-9C3B-486A-94CF-D7B7584BDC04}"/>
              </a:ext>
            </a:extLst>
          </p:cNvPr>
          <p:cNvSpPr txBox="1"/>
          <p:nvPr/>
        </p:nvSpPr>
        <p:spPr>
          <a:xfrm>
            <a:off x="118542" y="6082629"/>
            <a:ext cx="49685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Atanasova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Simonsen, J.G.,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Lioma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and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Augenstein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2020. A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diagnostic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study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explainability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techniques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text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da-DK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a-DK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arXiv:2009.13295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AFB3E-5007-420B-B930-F7A77DC8B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8"/>
          <a:stretch/>
        </p:blipFill>
        <p:spPr>
          <a:xfrm>
            <a:off x="5303118" y="3284985"/>
            <a:ext cx="6311231" cy="2088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833C8F-C07F-439F-937F-E02C94FA1740}"/>
              </a:ext>
            </a:extLst>
          </p:cNvPr>
          <p:cNvSpPr txBox="1"/>
          <p:nvPr/>
        </p:nvSpPr>
        <p:spPr>
          <a:xfrm>
            <a:off x="6311230" y="6021288"/>
            <a:ext cx="4608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800" b="0" i="0" dirty="0" err="1">
                <a:solidFill>
                  <a:srgbClr val="2C3E50"/>
                </a:solidFill>
                <a:effectLst/>
                <a:latin typeface="+mn-lt"/>
              </a:rPr>
              <a:t>Alammar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, J. (</a:t>
            </a:r>
            <a:r>
              <a:rPr lang="da-DK" sz="800" b="0" i="0" dirty="0" err="1">
                <a:solidFill>
                  <a:srgbClr val="2C3E50"/>
                </a:solidFill>
                <a:effectLst/>
                <a:latin typeface="+mn-lt"/>
              </a:rPr>
              <a:t>n.d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.). </a:t>
            </a:r>
            <a:r>
              <a:rPr lang="da-DK" sz="800" b="0" i="1" dirty="0">
                <a:solidFill>
                  <a:srgbClr val="2C3E50"/>
                </a:solidFill>
                <a:effectLst/>
                <a:latin typeface="+mn-lt"/>
              </a:rPr>
              <a:t>The </a:t>
            </a:r>
            <a:r>
              <a:rPr lang="da-DK" sz="800" b="0" i="1" dirty="0" err="1">
                <a:solidFill>
                  <a:srgbClr val="2C3E50"/>
                </a:solidFill>
                <a:effectLst/>
                <a:latin typeface="+mn-lt"/>
              </a:rPr>
              <a:t>Illustrated</a:t>
            </a:r>
            <a:r>
              <a:rPr lang="da-DK" sz="800" b="0" i="1" dirty="0">
                <a:solidFill>
                  <a:srgbClr val="2C3E50"/>
                </a:solidFill>
                <a:effectLst/>
                <a:latin typeface="+mn-lt"/>
              </a:rPr>
              <a:t> Transformer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. [online] </a:t>
            </a:r>
            <a:r>
              <a:rPr lang="en-US" sz="800" b="0" i="0" dirty="0">
                <a:solidFill>
                  <a:srgbClr val="2C3E50"/>
                </a:solidFill>
                <a:effectLst/>
                <a:latin typeface="+mn-lt"/>
              </a:rPr>
              <a:t>Interfaces for Explaining Transformer Language Models.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 </a:t>
            </a:r>
            <a:r>
              <a:rPr lang="da-DK" sz="800" b="0" i="0" dirty="0" err="1">
                <a:solidFill>
                  <a:srgbClr val="2C3E50"/>
                </a:solidFill>
                <a:effectLst/>
                <a:latin typeface="+mn-lt"/>
              </a:rPr>
              <a:t>Available</a:t>
            </a:r>
            <a:r>
              <a:rPr lang="da-DK" sz="800" b="0" i="0" dirty="0">
                <a:solidFill>
                  <a:srgbClr val="2C3E50"/>
                </a:solidFill>
                <a:effectLst/>
                <a:latin typeface="+mn-lt"/>
              </a:rPr>
              <a:t> at: https://jalammar.github.io/illustrated-transformer/.</a:t>
            </a:r>
            <a:endParaRPr lang="en-US" sz="8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999A1-35FE-4AE9-9440-86A29A4AFBC6}"/>
              </a:ext>
            </a:extLst>
          </p:cNvPr>
          <p:cNvSpPr txBox="1"/>
          <p:nvPr/>
        </p:nvSpPr>
        <p:spPr>
          <a:xfrm>
            <a:off x="634194" y="4175212"/>
            <a:ext cx="393724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00" b="1" dirty="0">
                <a:latin typeface="+mn-lt"/>
              </a:rPr>
              <a:t>Example</a:t>
            </a:r>
            <a:r>
              <a:rPr lang="en-US" sz="1000" dirty="0">
                <a:latin typeface="+mn-lt"/>
              </a:rPr>
              <a:t>: Saliency identifies important words – comparable to human performance</a:t>
            </a:r>
          </a:p>
        </p:txBody>
      </p:sp>
    </p:spTree>
    <p:extLst>
      <p:ext uri="{BB962C8B-B14F-4D97-AF65-F5344CB8AC3E}">
        <p14:creationId xmlns:p14="http://schemas.microsoft.com/office/powerpoint/2010/main" val="32481012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0C54-7043-49DB-8656-732CAE2C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Neuron Activations as </a:t>
            </a:r>
            <a:r>
              <a:rPr lang="en-US" i="1" dirty="0" err="1">
                <a:highlight>
                  <a:srgbClr val="FFFF00"/>
                </a:highlight>
              </a:rPr>
              <a:t>Explainability</a:t>
            </a:r>
            <a:r>
              <a:rPr lang="en-US" dirty="0">
                <a:highlight>
                  <a:srgbClr val="FFFF00"/>
                </a:highlight>
              </a:rPr>
              <a:t> Tool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7C38A-34FB-415B-AEE4-C4192EAE0C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DE544-1537-46F1-BB1E-BC757FBBEE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BC45D-D658-4543-8FD3-34E6F4D9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942" y="2636912"/>
            <a:ext cx="4305901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2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DE0F-C9B1-4646-9E5F-1FBB4885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Life Trajectories: Visualization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2B77F-F703-4259-9362-91B48D40A9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3BC68-D809-4F31-9308-7A5D68A117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79</a:t>
            </a:fld>
            <a:endParaRPr lang="en-GB" dirty="0"/>
          </a:p>
        </p:txBody>
      </p:sp>
      <p:pic>
        <p:nvPicPr>
          <p:cNvPr id="7" name="Picture 6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1C3A3E42-0830-4EB5-AB21-6DC0C3218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" y="1398843"/>
            <a:ext cx="6048672" cy="2520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8C668-4CBD-4682-89B4-469D692C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46" y="3919693"/>
            <a:ext cx="5674434" cy="23081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838FB1-5584-49CA-9BE6-32A6D9D36008}"/>
              </a:ext>
            </a:extLst>
          </p:cNvPr>
          <p:cNvSpPr txBox="1">
            <a:spLocks/>
          </p:cNvSpPr>
          <p:nvPr/>
        </p:nvSpPr>
        <p:spPr bwMode="auto">
          <a:xfrm>
            <a:off x="6712442" y="1706328"/>
            <a:ext cx="4374657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Based on sentence similarity:</a:t>
            </a:r>
          </a:p>
          <a:p>
            <a:pPr lvl="1"/>
            <a:r>
              <a:rPr lang="en-US" kern="0" dirty="0"/>
              <a:t>Jaccard distance</a:t>
            </a:r>
          </a:p>
          <a:p>
            <a:pPr lvl="1"/>
            <a:r>
              <a:rPr lang="en-US" kern="0" dirty="0"/>
              <a:t>(Top) change in relation to the first 5 events (in the sequence)</a:t>
            </a:r>
          </a:p>
          <a:p>
            <a:pPr lvl="1"/>
            <a:r>
              <a:rPr lang="en-US" kern="0" dirty="0">
                <a:highlight>
                  <a:srgbClr val="FFFF00"/>
                </a:highlight>
              </a:rPr>
              <a:t>(Bottom) skip for now</a:t>
            </a:r>
          </a:p>
        </p:txBody>
      </p:sp>
    </p:spTree>
    <p:extLst>
      <p:ext uri="{BB962C8B-B14F-4D97-AF65-F5344CB8AC3E}">
        <p14:creationId xmlns:p14="http://schemas.microsoft.com/office/powerpoint/2010/main" val="163859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C6FD-8B58-41D8-9671-96508970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SOTA III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5BB48-6B07-40A5-AFFC-7DD746997F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A7121-3957-4F1E-872F-1D8BE273A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04582-4970-428F-BDF3-31597D59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32" y="1556792"/>
            <a:ext cx="8650348" cy="457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509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B73B1-6845-4AB7-8B7A-0ECD1874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Trajectories: Visualization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CC9EE-E480-484F-BF4C-08152F7A1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C6B2D-35C8-413E-9D5B-4295CCEAB4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80</a:t>
            </a:fld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923C537-3E22-41A8-979E-94F03D514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62" y="1746013"/>
            <a:ext cx="2849642" cy="345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D763A-24CF-4DB1-8970-6AF3A2AE14F8}"/>
              </a:ext>
            </a:extLst>
          </p:cNvPr>
          <p:cNvSpPr txBox="1"/>
          <p:nvPr/>
        </p:nvSpPr>
        <p:spPr>
          <a:xfrm>
            <a:off x="190550" y="609331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Bach, B., Shi, C.,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Heulot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Madhyastha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Grabowski, T. and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Dragicevic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2015. Time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curves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Folding time to </a:t>
            </a:r>
            <a:r>
              <a:rPr lang="da-DK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visualize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patterns of temporal evolution in data. 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</a:t>
            </a:r>
            <a:r>
              <a:rPr lang="da-DK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transactions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da-DK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visualization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computer </a:t>
            </a:r>
            <a:r>
              <a:rPr lang="da-DK" sz="8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graphics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da-DK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da-DK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pp.559-568.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BDB74-CBF6-4834-B82F-D7C6A976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58" y="1916832"/>
            <a:ext cx="5125982" cy="329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976734-CDF9-4744-9BE7-F15E56B7072C}"/>
              </a:ext>
            </a:extLst>
          </p:cNvPr>
          <p:cNvSpPr txBox="1"/>
          <p:nvPr/>
        </p:nvSpPr>
        <p:spPr>
          <a:xfrm>
            <a:off x="6599262" y="5212106"/>
            <a:ext cx="37444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timeline is folded into itself in such a way that similar time points end up being close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338211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3CCFE-3C13-426D-B430-74A816D0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Work 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2B3D-BE01-4AF0-ABFE-F1F7830E6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 task for a CLS token on pre-training:</a:t>
            </a:r>
          </a:p>
          <a:p>
            <a:pPr lvl="1"/>
            <a:r>
              <a:rPr lang="en-US" dirty="0"/>
              <a:t>Can CLS token extract information such as diagnoses, municipalities etc.</a:t>
            </a:r>
          </a:p>
          <a:p>
            <a:r>
              <a:rPr lang="en-US" b="1" dirty="0"/>
              <a:t>Finetuning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Unemployment task</a:t>
            </a:r>
          </a:p>
          <a:p>
            <a:pPr lvl="1"/>
            <a:r>
              <a:rPr lang="en-US" dirty="0"/>
              <a:t>Disease prediction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0571B-FEED-476A-880B-F28A9F04C0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720F8-F3DD-4838-864F-594DE32E4E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905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0E4E-990E-47A5-B2F3-9A9A0D599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FA50B-7CD3-4E53-B480-8359ACBFE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Part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F7AFB-B0EC-42B3-9367-555A29BAB9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0B6A5-4BA6-4EA0-83EA-49DE85B01DF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582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E527-60F8-4D13-9813-B77682C1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5F98-B9C7-4C2E-B02D-034F3FC40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4726" y="1706328"/>
            <a:ext cx="5184576" cy="4545578"/>
          </a:xfrm>
        </p:spPr>
        <p:txBody>
          <a:bodyPr/>
          <a:lstStyle/>
          <a:p>
            <a:r>
              <a:rPr lang="en-US" dirty="0"/>
              <a:t>State authorizing research on behalf of citizens</a:t>
            </a:r>
          </a:p>
          <a:p>
            <a:r>
              <a:rPr lang="en-US" dirty="0"/>
              <a:t>Could be reproduced by the less-ethical states and/or industry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roxima Nova" panose="020B0604020202020204" charset="0"/>
              </a:rPr>
              <a:t>Unlike ethical hackers, we cannot produce a fix for vulnerabilities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Proxima Nova" panose="020B0604020202020204" charset="0"/>
              </a:rPr>
              <a:t>We do not know how it would extrapolate to the unseen data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39D73-DBC5-4B7B-A49A-900B1B4434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44EFB-CA47-4626-BC0A-634F9CDAAC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83</a:t>
            </a:fld>
            <a:endParaRPr lang="en-GB" dirty="0"/>
          </a:p>
        </p:txBody>
      </p:sp>
      <p:pic>
        <p:nvPicPr>
          <p:cNvPr id="6" name="Google Shape;333;p44">
            <a:extLst>
              <a:ext uri="{FF2B5EF4-FFF2-40B4-BE49-F238E27FC236}">
                <a16:creationId xmlns:a16="http://schemas.microsoft.com/office/drawing/2014/main" id="{3035961A-028C-4916-BD39-D4679C4DEEF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16623" y="2132856"/>
            <a:ext cx="1967383" cy="29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D458C-C788-442B-B7AD-9D0A8750FCEA}"/>
              </a:ext>
            </a:extLst>
          </p:cNvPr>
          <p:cNvSpPr txBox="1"/>
          <p:nvPr/>
        </p:nvSpPr>
        <p:spPr>
          <a:xfrm>
            <a:off x="11207774" y="6309320"/>
            <a:ext cx="81753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US" sz="1050" dirty="0">
                <a:latin typeface="+mn-lt"/>
                <a:hlinkClick r:id="rId3"/>
              </a:rPr>
              <a:t>Image source</a:t>
            </a:r>
            <a:endParaRPr lang="en-US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5057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19B5-C31D-4307-B7D3-88B08FFF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4FDF0-3222-4E64-85CF-A1A1AEFD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Stuff from Street-level Bureaucrats paper ??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709EA-CE6A-436C-81E6-2C7353734B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92F1E-7247-4E42-9C1B-294B2C45C9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1722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2570-B384-4216-8CC7-5DE8CDF88F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attention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FCD5A-6B30-4415-A650-47D660DD74F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86BDB-A8A8-4671-9952-F264C3647A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19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9B8-A408-431E-AF84-3B3BE6E2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IV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DC143-D839-4EBE-8CC3-3D425A1955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FCE80-E9DC-4F08-8FD0-811B73B087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62EF0-2C1F-4FE8-A80E-4873004A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34" y="1628800"/>
            <a:ext cx="8131245" cy="201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BCEC76-A3D3-4245-AC4A-A45C92A0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742" y="3899231"/>
            <a:ext cx="8245555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124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SlideTemplateConfiguration><![CDATA[{"documentContentValidatorConfiguration":{"enableDocumentContentValidator":false,"documentContentValidatorVersion":0},"elementsMetadata":[],"slideId":"636822015789305408","enableDocumentContentUpdater":true,"version":"1.2"}]]></TemplafySlideTemplate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6822015789305407","enableDocumentContentUpdater":true,"version":"1.2"}]]></TemplafySlideTemplateConfiguration>
</file>

<file path=customXml/item3.xml><?xml version="1.0" encoding="utf-8"?>
<TemplafyTemplateConfiguration><![CDATA[{"elementsMetadata":[{"type":"shape","id":"d294cdaa-5603-40bc-99f0-626ddb374e52","elementConfiguration":{"binding":"UserProfile.Offices.Workarea_{{DocumentLanguage}}","disableUpdates":false,"type":"text"}},{"type":"shape","id":"8253ee35-e45c-4f91-82e2-292afa620414","elementConfiguration":{"format":"{{DateFormats.GeneralDate}}","binding":"Form.Date","disableUpdates":false,"type":"date"}},{"type":"shape","id":"d5a1c756-4e88-4ed5-9850-94cda9157ae3","elementConfiguration":{"binding":"Form.PresentationTitle","disableUpdates":false,"type":"text"}}],"transformationConfigurations":[{"language":"{{DocumentLanguage}}","disableUpdates":false,"type":"proofingLanguage"}],"templateName":"","templateDescription":"","enableDocumentContentUpdater":true,"version":"1.2"}]]></Templafy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FormConfiguration><![CDATA[{"formFields":[{"required":false,"helpTexts":{"prefix":"","postfix":""},"spacing":{},"type":"datePicker","name":"Date","label":"Date","fullyQualifiedName":"Date"},{"required":false,"placeholder":"","lines":0,"helpTexts":{"prefix":"","postfix":""},"spacing":{},"type":"textBox","name":"PresentationTitle","label":"Presentation title","fullyQualifiedName":"PresentationTitle"}],"formDataEntries":[{"name":"Date","value":"nR1jemPGJtFr8mxvokmHQQ=="},{"name":"PresentationTitle","value":"Pkc/ZeAuo7In6FIJZnu7443nDejDRfnIXzr5tJm+mIc="}]}]]></TemplafyFormConfiguration>
</file>

<file path=customXml/itemProps1.xml><?xml version="1.0" encoding="utf-8"?>
<ds:datastoreItem xmlns:ds="http://schemas.openxmlformats.org/officeDocument/2006/customXml" ds:itemID="{B917EF7A-B11F-4137-A061-E3AFCEC45668}">
  <ds:schemaRefs/>
</ds:datastoreItem>
</file>

<file path=customXml/itemProps2.xml><?xml version="1.0" encoding="utf-8"?>
<ds:datastoreItem xmlns:ds="http://schemas.openxmlformats.org/officeDocument/2006/customXml" ds:itemID="{FEB336AD-412E-4A6A-BBCC-D419DF141969}">
  <ds:schemaRefs/>
</ds:datastoreItem>
</file>

<file path=customXml/itemProps3.xml><?xml version="1.0" encoding="utf-8"?>
<ds:datastoreItem xmlns:ds="http://schemas.openxmlformats.org/officeDocument/2006/customXml" ds:itemID="{1334258C-C3E7-4029-A615-C886A240FB15}">
  <ds:schemaRefs/>
</ds:datastoreItem>
</file>

<file path=customXml/itemProps4.xml><?xml version="1.0" encoding="utf-8"?>
<ds:datastoreItem xmlns:ds="http://schemas.openxmlformats.org/officeDocument/2006/customXml" ds:itemID="{09A4C5C1-E379-42C2-9CE4-96EAD0C517EB}">
  <ds:schemaRefs/>
</ds:datastoreItem>
</file>

<file path=customXml/itemProps5.xml><?xml version="1.0" encoding="utf-8"?>
<ds:datastoreItem xmlns:ds="http://schemas.openxmlformats.org/officeDocument/2006/customXml" ds:itemID="{67FA1DAD-F71B-4C9A-9254-C5592BC33837}">
  <ds:schemaRefs/>
</ds:datastoreItem>
</file>

<file path=customXml/itemProps6.xml><?xml version="1.0" encoding="utf-8"?>
<ds:datastoreItem xmlns:ds="http://schemas.openxmlformats.org/officeDocument/2006/customXml" ds:itemID="{C086A146-0E09-4AA0-A3DC-33B2C18DA71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8717</TotalTime>
  <Words>6021</Words>
  <Application>Microsoft Office PowerPoint</Application>
  <PresentationFormat>Custom</PresentationFormat>
  <Paragraphs>1351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6" baseType="lpstr">
      <vt:lpstr>Abadi Extra Light</vt:lpstr>
      <vt:lpstr>Arial</vt:lpstr>
      <vt:lpstr>Calibri</vt:lpstr>
      <vt:lpstr>Cambria Math</vt:lpstr>
      <vt:lpstr>ff-meta-serif-web-pro</vt:lpstr>
      <vt:lpstr>Proxima Nova</vt:lpstr>
      <vt:lpstr>Roboto</vt:lpstr>
      <vt:lpstr>Times New Roman</vt:lpstr>
      <vt:lpstr>Verdana</vt:lpstr>
      <vt:lpstr>Wingdings</vt:lpstr>
      <vt:lpstr>Blank</vt:lpstr>
      <vt:lpstr>Representation of Behaviour</vt:lpstr>
      <vt:lpstr>Agenda</vt:lpstr>
      <vt:lpstr>Introduction</vt:lpstr>
      <vt:lpstr>Representation of Life</vt:lpstr>
      <vt:lpstr>What can we do with it?</vt:lpstr>
      <vt:lpstr>SOTA I</vt:lpstr>
      <vt:lpstr>SOTA II</vt:lpstr>
      <vt:lpstr>SOTA III</vt:lpstr>
      <vt:lpstr>SOTA IV</vt:lpstr>
      <vt:lpstr>Disease Prediction</vt:lpstr>
      <vt:lpstr>Theory Behind</vt:lpstr>
      <vt:lpstr>Word Embeddings I</vt:lpstr>
      <vt:lpstr>Word Embeddings II</vt:lpstr>
      <vt:lpstr>Deep Learning Boom in NLP</vt:lpstr>
      <vt:lpstr>The Power of Deep Learning</vt:lpstr>
      <vt:lpstr>What are Neural Networks?</vt:lpstr>
      <vt:lpstr>How do we train them?</vt:lpstr>
      <vt:lpstr>Neural Networks and Sequences I</vt:lpstr>
      <vt:lpstr>Neural Networks and Sequences II</vt:lpstr>
      <vt:lpstr>Neural Networks and Sequences III</vt:lpstr>
      <vt:lpstr>Attention: Example</vt:lpstr>
      <vt:lpstr>Attention is all you need</vt:lpstr>
      <vt:lpstr>What is a Transformer? </vt:lpstr>
      <vt:lpstr>A bit about Sequence Modelling (Visualisation)</vt:lpstr>
      <vt:lpstr>BERT I</vt:lpstr>
      <vt:lpstr>BERT II</vt:lpstr>
      <vt:lpstr>BERT III</vt:lpstr>
      <vt:lpstr>Self-Attention I</vt:lpstr>
      <vt:lpstr>Self-Attention II</vt:lpstr>
      <vt:lpstr>Multi-Head Self-Attention</vt:lpstr>
      <vt:lpstr>Self-Attention III: Visualization of scores</vt:lpstr>
      <vt:lpstr>Self-Attention IV: Scores</vt:lpstr>
      <vt:lpstr>BERT: Framework</vt:lpstr>
      <vt:lpstr>BERT: Pre-training</vt:lpstr>
      <vt:lpstr>BERT: How do we learn Embeddings?</vt:lpstr>
      <vt:lpstr>BERT: Fine-tuning</vt:lpstr>
      <vt:lpstr>Magical [CLS]</vt:lpstr>
      <vt:lpstr>Life2Vec</vt:lpstr>
      <vt:lpstr>Data I</vt:lpstr>
      <vt:lpstr>Data: Labour Data I</vt:lpstr>
      <vt:lpstr>Data: Labor Data II</vt:lpstr>
      <vt:lpstr>Data: Labor Data III</vt:lpstr>
      <vt:lpstr>Data: Health Data</vt:lpstr>
      <vt:lpstr>Health Data: Standardized Classification System</vt:lpstr>
      <vt:lpstr>ICD-10</vt:lpstr>
      <vt:lpstr>Data to Sequence I</vt:lpstr>
      <vt:lpstr>Data to Sequence II</vt:lpstr>
      <vt:lpstr>Data to Sequence III</vt:lpstr>
      <vt:lpstr>Data Filtering</vt:lpstr>
      <vt:lpstr>Vocabulary</vt:lpstr>
      <vt:lpstr>Input Structure</vt:lpstr>
      <vt:lpstr>Time Encoding</vt:lpstr>
      <vt:lpstr>Model Architecture</vt:lpstr>
      <vt:lpstr>Performer: Self-Attention for Long Sequences</vt:lpstr>
      <vt:lpstr>Pre-Training: Where does it look? </vt:lpstr>
      <vt:lpstr>Continuous Bag-of-Words</vt:lpstr>
      <vt:lpstr>Pre-Training: Ablation Studies</vt:lpstr>
      <vt:lpstr>Pre-Training: Hyperparameter Search</vt:lpstr>
      <vt:lpstr>Pre-training: Layer contribution I</vt:lpstr>
      <vt:lpstr>Pre-training: Layer Contribution II</vt:lpstr>
      <vt:lpstr>Embedding Space</vt:lpstr>
      <vt:lpstr>Embedding Space: Linear vs Non-Linear Projection</vt:lpstr>
      <vt:lpstr>Robustness of the Embedding Space I</vt:lpstr>
      <vt:lpstr>Robustness of the Embedding Space II</vt:lpstr>
      <vt:lpstr>Concept Space: Income</vt:lpstr>
      <vt:lpstr>Concept Space: Months</vt:lpstr>
      <vt:lpstr>Concept Space: Municipalities</vt:lpstr>
      <vt:lpstr>Embeddings of Diagnoses I</vt:lpstr>
      <vt:lpstr>Embeddings of Diagnoses II</vt:lpstr>
      <vt:lpstr>Embeddings of Positions</vt:lpstr>
      <vt:lpstr>Health Embeddings (Isolated)</vt:lpstr>
      <vt:lpstr>Representation of people</vt:lpstr>
      <vt:lpstr>Experiment I: End-of-Sequence (EOS) Predictions</vt:lpstr>
      <vt:lpstr>End-of-Sequence Predictions: PR-Curve</vt:lpstr>
      <vt:lpstr>EOS Predictions: Where does the model look?</vt:lpstr>
      <vt:lpstr>EOS Predictions: Step Further</vt:lpstr>
      <vt:lpstr>Gradient Based Saliency as Explainability Tool</vt:lpstr>
      <vt:lpstr>Neuron Activations as Explainability Tool</vt:lpstr>
      <vt:lpstr>Life Trajectories: Visualization</vt:lpstr>
      <vt:lpstr>Life Trajectories: Visualization</vt:lpstr>
      <vt:lpstr>Work in Progress</vt:lpstr>
      <vt:lpstr>Ethical Considerations</vt:lpstr>
      <vt:lpstr>Ethical Concerns</vt:lpstr>
      <vt:lpstr>Possible Directions</vt:lpstr>
      <vt:lpstr>Thank you for attention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DTU</dc:creator>
  <cp:lastModifiedBy>Germans Savcisens</cp:lastModifiedBy>
  <cp:revision>119</cp:revision>
  <dcterms:created xsi:type="dcterms:W3CDTF">2017-07-31T08:31:56Z</dcterms:created>
  <dcterms:modified xsi:type="dcterms:W3CDTF">2021-09-08T22:17:23Z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imeStamp">
    <vt:lpwstr>2019-01-04T12:26:18.5555378Z</vt:lpwstr>
  </property>
  <property fmtid="{D5CDD505-2E9C-101B-9397-08002B2CF9AE}" pid="4" name="TemplafyTenantId">
    <vt:lpwstr>dtu</vt:lpwstr>
  </property>
  <property fmtid="{D5CDD505-2E9C-101B-9397-08002B2CF9AE}" pid="5" name="TemplafyTemplateId">
    <vt:lpwstr>636806498783428984</vt:lpwstr>
  </property>
  <property fmtid="{D5CDD505-2E9C-101B-9397-08002B2CF9AE}" pid="6" name="TemplafyUserProfileId">
    <vt:lpwstr>637353338682489016</vt:lpwstr>
  </property>
  <property fmtid="{D5CDD505-2E9C-101B-9397-08002B2CF9AE}" pid="7" name="TemplafyLanguageCode">
    <vt:lpwstr>en-GB</vt:lpwstr>
  </property>
</Properties>
</file>